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rels" ContentType="application/vnd.openxmlformats-package.relationships+xml"/>
  <Default Extension="wmf" ContentType="image/x-wmf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s/slide21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2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2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381" r:id="rId4"/>
    <p:sldId id="382" r:id="rId5"/>
    <p:sldId id="391" r:id="rId6"/>
    <p:sldId id="390" r:id="rId7"/>
    <p:sldId id="375" r:id="rId8"/>
    <p:sldId id="376" r:id="rId9"/>
    <p:sldId id="383" r:id="rId10"/>
    <p:sldId id="384" r:id="rId11"/>
    <p:sldId id="385" r:id="rId12"/>
    <p:sldId id="386" r:id="rId13"/>
    <p:sldId id="387" r:id="rId14"/>
    <p:sldId id="388" r:id="rId15"/>
    <p:sldId id="377" r:id="rId16"/>
    <p:sldId id="378" r:id="rId17"/>
    <p:sldId id="379" r:id="rId18"/>
    <p:sldId id="389" r:id="rId19"/>
    <p:sldId id="380" r:id="rId20"/>
    <p:sldId id="371" r:id="rId21"/>
    <p:sldId id="372" r:id="rId22"/>
    <p:sldId id="373" r:id="rId23"/>
    <p:sldId id="313" r:id="rId24"/>
    <p:sldId id="314" r:id="rId25"/>
    <p:sldId id="31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55" autoAdjust="0"/>
    <p:restoredTop sz="94660"/>
  </p:normalViewPr>
  <p:slideViewPr>
    <p:cSldViewPr snapToGrid="0">
      <p:cViewPr>
        <p:scale>
          <a:sx n="140" d="100"/>
          <a:sy n="140" d="100"/>
        </p:scale>
        <p:origin x="368" y="5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1" Type="http://schemas.openxmlformats.org/officeDocument/2006/relationships/slide" Target="slides/slide20.xml"/><Relationship Id="rId3" Type="http://schemas.openxmlformats.org/officeDocument/2006/relationships/slide" Target="slides/slide2.xml"/><Relationship Id="rId34" Type="http://schemas.openxmlformats.org/officeDocument/2006/relationships/customXml" Target="../customXml/item3.xml"/><Relationship Id="rId25" Type="http://schemas.openxmlformats.org/officeDocument/2006/relationships/slide" Target="slides/slide2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7" Type="http://schemas.openxmlformats.org/officeDocument/2006/relationships/slide" Target="slides/slide6.xml"/><Relationship Id="rId33" Type="http://schemas.openxmlformats.org/officeDocument/2006/relationships/customXml" Target="../customXml/item2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6" Type="http://schemas.openxmlformats.org/officeDocument/2006/relationships/slide" Target="slides/slide15.xml"/><Relationship Id="rId2" Type="http://schemas.openxmlformats.org/officeDocument/2006/relationships/slide" Target="slides/slide1.xml"/><Relationship Id="rId24" Type="http://schemas.openxmlformats.org/officeDocument/2006/relationships/slide" Target="slides/slide23.xml"/><Relationship Id="rId11" Type="http://schemas.openxmlformats.org/officeDocument/2006/relationships/slide" Target="slides/slide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32" Type="http://schemas.openxmlformats.org/officeDocument/2006/relationships/customXml" Target="../customXml/item1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5" Type="http://schemas.openxmlformats.org/officeDocument/2006/relationships/slide" Target="slides/slide14.xml"/><Relationship Id="rId5" Type="http://schemas.openxmlformats.org/officeDocument/2006/relationships/slide" Target="slides/slide4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9" Type="http://schemas.openxmlformats.org/officeDocument/2006/relationships/slide" Target="slides/slide8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14" Type="http://schemas.openxmlformats.org/officeDocument/2006/relationships/slide" Target="slides/slide13.xml"/><Relationship Id="rId4" Type="http://schemas.openxmlformats.org/officeDocument/2006/relationships/slide" Target="slides/slide3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4" Type="http://schemas.openxmlformats.org/officeDocument/2006/relationships/image" Target="../media/image12.wmf"/><Relationship Id="rId5" Type="http://schemas.openxmlformats.org/officeDocument/2006/relationships/image" Target="../media/image13.wmf"/><Relationship Id="rId6" Type="http://schemas.openxmlformats.org/officeDocument/2006/relationships/image" Target="../media/image14.wmf"/><Relationship Id="rId1" Type="http://schemas.openxmlformats.org/officeDocument/2006/relationships/image" Target="../media/image9.wmf"/><Relationship Id="rId2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8B202E-0D2D-4423-A4F2-34C090ABDBFB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51E367-AE77-457B-BE1B-03E67BBBE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34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134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467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562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50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62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11/19/18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99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11/19/18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93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11/19/18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7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11/19/18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795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11/19/18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95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11/19/18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188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14B1C-8979-447F-804F-729F00EB3D65}" type="datetimeFigureOut">
              <a:rPr lang="en-US" smtClean="0"/>
              <a:pPr/>
              <a:t>11/19/18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60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.bin"/><Relationship Id="rId12" Type="http://schemas.openxmlformats.org/officeDocument/2006/relationships/image" Target="../media/image13.wmf"/><Relationship Id="rId13" Type="http://schemas.openxmlformats.org/officeDocument/2006/relationships/oleObject" Target="../embeddings/oleObject6.bin"/><Relationship Id="rId14" Type="http://schemas.openxmlformats.org/officeDocument/2006/relationships/image" Target="../media/image14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Relationship Id="rId3" Type="http://schemas.openxmlformats.org/officeDocument/2006/relationships/oleObject" Target="../embeddings/oleObject1.bin"/><Relationship Id="rId4" Type="http://schemas.openxmlformats.org/officeDocument/2006/relationships/image" Target="../media/image9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0.w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11.w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12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61509" y="2666706"/>
            <a:ext cx="843049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2060"/>
                </a:solidFill>
              </a:rPr>
              <a:t>Course Name: Hardware Security</a:t>
            </a:r>
          </a:p>
          <a:p>
            <a:pPr algn="ctr"/>
            <a:r>
              <a:rPr lang="en-US" sz="2400" b="1" dirty="0" smtClean="0">
                <a:solidFill>
                  <a:srgbClr val="002060"/>
                </a:solidFill>
              </a:rPr>
              <a:t>Faculty Name</a:t>
            </a:r>
            <a:r>
              <a:rPr lang="en-US" sz="2400" b="1" dirty="0">
                <a:solidFill>
                  <a:srgbClr val="002060"/>
                </a:solidFill>
              </a:rPr>
              <a:t>: </a:t>
            </a:r>
            <a:r>
              <a:rPr lang="en-US" sz="2400" b="1" dirty="0" smtClean="0">
                <a:solidFill>
                  <a:srgbClr val="002060"/>
                </a:solidFill>
              </a:rPr>
              <a:t>Prof </a:t>
            </a:r>
            <a:r>
              <a:rPr lang="en-US" sz="2400" b="1" dirty="0" err="1" smtClean="0">
                <a:solidFill>
                  <a:srgbClr val="002060"/>
                </a:solidFill>
              </a:rPr>
              <a:t>Debdeep</a:t>
            </a:r>
            <a:r>
              <a:rPr lang="en-US" sz="2400" b="1" dirty="0" smtClean="0">
                <a:solidFill>
                  <a:srgbClr val="002060"/>
                </a:solidFill>
              </a:rPr>
              <a:t> </a:t>
            </a:r>
            <a:r>
              <a:rPr lang="en-US" sz="2400" b="1" dirty="0" err="1">
                <a:solidFill>
                  <a:srgbClr val="002060"/>
                </a:solidFill>
              </a:rPr>
              <a:t>Mukhopadhyay</a:t>
            </a:r>
            <a:endParaRPr lang="en-US" sz="2400" b="1" dirty="0" smtClean="0">
              <a:solidFill>
                <a:srgbClr val="002060"/>
              </a:solidFill>
            </a:endParaRP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Department </a:t>
            </a:r>
            <a:r>
              <a:rPr lang="en-US" sz="2400" b="1" dirty="0" smtClean="0">
                <a:solidFill>
                  <a:srgbClr val="002060"/>
                </a:solidFill>
              </a:rPr>
              <a:t>: Computer Science and Engineering</a:t>
            </a:r>
            <a:endParaRPr lang="en-US" sz="2400" b="1" dirty="0">
              <a:solidFill>
                <a:srgbClr val="002060"/>
              </a:solidFill>
            </a:endParaRPr>
          </a:p>
          <a:p>
            <a:pPr algn="ctr"/>
            <a:r>
              <a:rPr lang="en-US" sz="2400" b="1" dirty="0" smtClean="0"/>
              <a:t> 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535968" y="4158309"/>
            <a:ext cx="77341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Topic</a:t>
            </a:r>
          </a:p>
          <a:p>
            <a:pPr algn="ctr"/>
            <a:r>
              <a:rPr lang="en-US" sz="2000" b="1" dirty="0" smtClean="0">
                <a:solidFill>
                  <a:srgbClr val="C00000"/>
                </a:solidFill>
              </a:rPr>
              <a:t>Lecture 14:  Hardware Implementation of Advanced Encryption (contd.)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39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04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54600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 sz="3600" dirty="0">
                <a:solidFill>
                  <a:schemeClr val="tx2"/>
                </a:solidFill>
              </a:rPr>
              <a:t>A Linear transformation can be pushed through an XOR</a:t>
            </a:r>
          </a:p>
        </p:txBody>
      </p:sp>
      <p:sp>
        <p:nvSpPr>
          <p:cNvPr id="599044" name="Line 4"/>
          <p:cNvSpPr>
            <a:spLocks noChangeShapeType="1"/>
          </p:cNvSpPr>
          <p:nvPr/>
        </p:nvSpPr>
        <p:spPr bwMode="auto">
          <a:xfrm>
            <a:off x="3783713" y="2842451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9051" name="Line 11"/>
          <p:cNvSpPr>
            <a:spLocks noChangeShapeType="1"/>
          </p:cNvSpPr>
          <p:nvPr/>
        </p:nvSpPr>
        <p:spPr bwMode="auto">
          <a:xfrm>
            <a:off x="4838700" y="1711827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9052" name="Line 12"/>
          <p:cNvSpPr>
            <a:spLocks noChangeShapeType="1"/>
          </p:cNvSpPr>
          <p:nvPr/>
        </p:nvSpPr>
        <p:spPr bwMode="auto">
          <a:xfrm>
            <a:off x="5105400" y="2840736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9053" name="Rectangle 13"/>
          <p:cNvSpPr>
            <a:spLocks noChangeArrowheads="1"/>
          </p:cNvSpPr>
          <p:nvPr/>
        </p:nvSpPr>
        <p:spPr bwMode="auto">
          <a:xfrm>
            <a:off x="5791200" y="2350199"/>
            <a:ext cx="990600" cy="990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3600"/>
              <a:t>L</a:t>
            </a:r>
          </a:p>
        </p:txBody>
      </p:sp>
      <p:sp>
        <p:nvSpPr>
          <p:cNvPr id="599054" name="Line 14"/>
          <p:cNvSpPr>
            <a:spLocks noChangeShapeType="1"/>
          </p:cNvSpPr>
          <p:nvPr/>
        </p:nvSpPr>
        <p:spPr bwMode="auto">
          <a:xfrm>
            <a:off x="6781800" y="2840736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9055" name="Text Box 15"/>
          <p:cNvSpPr txBox="1">
            <a:spLocks noChangeArrowheads="1"/>
          </p:cNvSpPr>
          <p:nvPr/>
        </p:nvSpPr>
        <p:spPr bwMode="auto">
          <a:xfrm>
            <a:off x="4686300" y="1378223"/>
            <a:ext cx="762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k</a:t>
            </a:r>
          </a:p>
        </p:txBody>
      </p:sp>
      <p:sp>
        <p:nvSpPr>
          <p:cNvPr id="599056" name="Text Box 16"/>
          <p:cNvSpPr txBox="1">
            <a:spLocks noChangeArrowheads="1"/>
          </p:cNvSpPr>
          <p:nvPr/>
        </p:nvSpPr>
        <p:spPr bwMode="auto">
          <a:xfrm>
            <a:off x="3748662" y="2477882"/>
            <a:ext cx="762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9057" name="Text Box 17"/>
              <p:cNvSpPr txBox="1">
                <a:spLocks noChangeArrowheads="1"/>
              </p:cNvSpPr>
              <p:nvPr/>
            </p:nvSpPr>
            <p:spPr bwMode="auto">
              <a:xfrm>
                <a:off x="7313486" y="2643830"/>
                <a:ext cx="1371600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latin typeface="Cambria Math" charset="0"/>
                        </a:rPr>
                        <m:t>𝐿</m:t>
                      </m:r>
                      <m:r>
                        <a:rPr lang="en-US" alt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alt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altLang="en-US" b="0" i="1" smtClean="0">
                          <a:latin typeface="Cambria Math" charset="0"/>
                        </a:rPr>
                        <m:t>⊕</m:t>
                      </m:r>
                      <m:r>
                        <m:rPr>
                          <m:sty m:val="p"/>
                        </m:rPr>
                        <a:rPr lang="en-US" altLang="en-US" b="0" i="1" smtClean="0">
                          <a:latin typeface="Cambria Math" charset="0"/>
                        </a:rPr>
                        <m:t>k</m:t>
                      </m:r>
                      <m:r>
                        <a:rPr lang="en-US" alt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</p:txBody>
          </p:sp>
        </mc:Choice>
        <mc:Fallback xmlns="">
          <p:sp>
            <p:nvSpPr>
              <p:cNvPr id="599057" name="Text 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13486" y="2643830"/>
                <a:ext cx="1371600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33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9064" name="Line 24"/>
          <p:cNvSpPr>
            <a:spLocks noChangeShapeType="1"/>
          </p:cNvSpPr>
          <p:nvPr/>
        </p:nvSpPr>
        <p:spPr bwMode="auto">
          <a:xfrm>
            <a:off x="4152900" y="5279136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9068" name="Line 28"/>
          <p:cNvSpPr>
            <a:spLocks noChangeShapeType="1"/>
          </p:cNvSpPr>
          <p:nvPr/>
        </p:nvSpPr>
        <p:spPr bwMode="auto">
          <a:xfrm>
            <a:off x="6243638" y="4761869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9069" name="Rectangle 29"/>
          <p:cNvSpPr>
            <a:spLocks noChangeArrowheads="1"/>
          </p:cNvSpPr>
          <p:nvPr/>
        </p:nvSpPr>
        <p:spPr bwMode="auto">
          <a:xfrm>
            <a:off x="4841081" y="4936236"/>
            <a:ext cx="681038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3600"/>
              <a:t>L</a:t>
            </a:r>
          </a:p>
        </p:txBody>
      </p:sp>
      <p:sp>
        <p:nvSpPr>
          <p:cNvPr id="599070" name="Line 30"/>
          <p:cNvSpPr>
            <a:spLocks noChangeShapeType="1"/>
          </p:cNvSpPr>
          <p:nvPr/>
        </p:nvSpPr>
        <p:spPr bwMode="auto">
          <a:xfrm>
            <a:off x="6472238" y="5281815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9071" name="Text Box 31"/>
          <p:cNvSpPr txBox="1">
            <a:spLocks noChangeArrowheads="1"/>
          </p:cNvSpPr>
          <p:nvPr/>
        </p:nvSpPr>
        <p:spPr bwMode="auto">
          <a:xfrm>
            <a:off x="5270469" y="4123289"/>
            <a:ext cx="762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/>
              <a:t>k</a:t>
            </a:r>
          </a:p>
        </p:txBody>
      </p:sp>
      <p:sp>
        <p:nvSpPr>
          <p:cNvPr id="599072" name="Text Box 32"/>
          <p:cNvSpPr txBox="1">
            <a:spLocks noChangeArrowheads="1"/>
          </p:cNvSpPr>
          <p:nvPr/>
        </p:nvSpPr>
        <p:spPr bwMode="auto">
          <a:xfrm>
            <a:off x="4093464" y="4882003"/>
            <a:ext cx="762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x</a:t>
            </a:r>
          </a:p>
        </p:txBody>
      </p:sp>
      <p:sp>
        <p:nvSpPr>
          <p:cNvPr id="599076" name="Rectangle 36"/>
          <p:cNvSpPr>
            <a:spLocks noChangeArrowheads="1"/>
          </p:cNvSpPr>
          <p:nvPr/>
        </p:nvSpPr>
        <p:spPr bwMode="auto">
          <a:xfrm>
            <a:off x="5945981" y="4075438"/>
            <a:ext cx="681037" cy="68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3600"/>
              <a:t>L</a:t>
            </a:r>
          </a:p>
        </p:txBody>
      </p:sp>
      <p:sp>
        <p:nvSpPr>
          <p:cNvPr id="599077" name="Line 37"/>
          <p:cNvSpPr>
            <a:spLocks noChangeShapeType="1"/>
          </p:cNvSpPr>
          <p:nvPr/>
        </p:nvSpPr>
        <p:spPr bwMode="auto">
          <a:xfrm>
            <a:off x="5481638" y="5279136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9078" name="Line 38"/>
          <p:cNvSpPr>
            <a:spLocks noChangeShapeType="1"/>
          </p:cNvSpPr>
          <p:nvPr/>
        </p:nvSpPr>
        <p:spPr bwMode="auto">
          <a:xfrm>
            <a:off x="5412581" y="4418338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Or 1"/>
          <p:cNvSpPr/>
          <p:nvPr/>
        </p:nvSpPr>
        <p:spPr>
          <a:xfrm>
            <a:off x="4621913" y="2626227"/>
            <a:ext cx="457200" cy="424934"/>
          </a:xfrm>
          <a:prstGeom prst="flowChartOr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r 27"/>
          <p:cNvSpPr/>
          <p:nvPr/>
        </p:nvSpPr>
        <p:spPr>
          <a:xfrm>
            <a:off x="6015038" y="5066669"/>
            <a:ext cx="457200" cy="424934"/>
          </a:xfrm>
          <a:prstGeom prst="flowChartOr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 Box 17"/>
              <p:cNvSpPr txBox="1">
                <a:spLocks noChangeArrowheads="1"/>
              </p:cNvSpPr>
              <p:nvPr/>
            </p:nvSpPr>
            <p:spPr bwMode="auto">
              <a:xfrm>
                <a:off x="7115556" y="5094470"/>
                <a:ext cx="1371600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smtClean="0">
                          <a:latin typeface="Cambria Math" charset="0"/>
                        </a:rPr>
                        <m:t>𝐿</m:t>
                      </m:r>
                      <m:r>
                        <a:rPr lang="en-US" alt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alt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altLang="en-US" b="0" i="1" smtClean="0">
                          <a:latin typeface="Cambria Math" charset="0"/>
                        </a:rPr>
                        <m:t>⊕</m:t>
                      </m:r>
                      <m:r>
                        <m:rPr>
                          <m:sty m:val="p"/>
                        </m:rPr>
                        <a:rPr lang="en-US" altLang="en-US" b="0" i="1" smtClean="0">
                          <a:latin typeface="Cambria Math" charset="0"/>
                        </a:rPr>
                        <m:t>k</m:t>
                      </m:r>
                      <m:r>
                        <a:rPr lang="en-US" alt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</p:txBody>
          </p:sp>
        </mc:Choice>
        <mc:Fallback xmlns="">
          <p:sp>
            <p:nvSpPr>
              <p:cNvPr id="30" name="Text 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15556" y="5094470"/>
                <a:ext cx="137160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333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829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62" name="Rectangle 2"/>
          <p:cNvSpPr>
            <a:spLocks noGrp="1" noChangeArrowheads="1"/>
          </p:cNvSpPr>
          <p:nvPr>
            <p:ph type="title"/>
          </p:nvPr>
        </p:nvSpPr>
        <p:spPr>
          <a:xfrm>
            <a:off x="746760" y="246253"/>
            <a:ext cx="10515600" cy="1325563"/>
          </a:xfrm>
        </p:spPr>
        <p:txBody>
          <a:bodyPr/>
          <a:lstStyle/>
          <a:p>
            <a:r>
              <a:rPr lang="en-US" altLang="en-US" sz="4000">
                <a:solidFill>
                  <a:schemeClr val="tx2"/>
                </a:solidFill>
              </a:rPr>
              <a:t>Encryption steps for </a:t>
            </a:r>
            <a:r>
              <a:rPr lang="en-US" altLang="en-US" sz="4000" smtClean="0">
                <a:solidFill>
                  <a:schemeClr val="tx2"/>
                </a:solidFill>
              </a:rPr>
              <a:t>two </a:t>
            </a:r>
            <a:r>
              <a:rPr lang="en-US" altLang="en-US" sz="4000">
                <a:solidFill>
                  <a:schemeClr val="tx2"/>
                </a:solidFill>
              </a:rPr>
              <a:t>round AES variant</a:t>
            </a:r>
          </a:p>
        </p:txBody>
      </p:sp>
      <p:sp>
        <p:nvSpPr>
          <p:cNvPr id="604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46760" y="1450721"/>
            <a:ext cx="10515600" cy="4351338"/>
          </a:xfrm>
        </p:spPr>
        <p:txBody>
          <a:bodyPr/>
          <a:lstStyle/>
          <a:p>
            <a:r>
              <a:rPr lang="en-US" altLang="en-US">
                <a:latin typeface="Arial" charset="0"/>
              </a:rPr>
              <a:t>AddRoundKey</a:t>
            </a:r>
            <a:r>
              <a:rPr lang="en-US" altLang="en-US" dirty="0">
                <a:latin typeface="Arial" charset="0"/>
              </a:rPr>
              <a:t>(State, </a:t>
            </a:r>
            <a:r>
              <a:rPr lang="en-US" altLang="en-US" dirty="0" err="1">
                <a:latin typeface="Arial" charset="0"/>
              </a:rPr>
              <a:t>ExpandedKey</a:t>
            </a:r>
            <a:r>
              <a:rPr lang="en-US" altLang="en-US" dirty="0">
                <a:latin typeface="Arial" charset="0"/>
              </a:rPr>
              <a:t>[0]);</a:t>
            </a:r>
          </a:p>
          <a:p>
            <a:r>
              <a:rPr lang="en-US" altLang="en-US" dirty="0" err="1">
                <a:latin typeface="Arial" charset="0"/>
              </a:rPr>
              <a:t>SubBytes</a:t>
            </a:r>
            <a:r>
              <a:rPr lang="en-US" altLang="en-US" dirty="0">
                <a:latin typeface="Arial" charset="0"/>
              </a:rPr>
              <a:t>(State);</a:t>
            </a:r>
          </a:p>
          <a:p>
            <a:r>
              <a:rPr lang="en-US" altLang="en-US" dirty="0" err="1">
                <a:latin typeface="Arial" charset="0"/>
              </a:rPr>
              <a:t>ShiftRow</a:t>
            </a:r>
            <a:r>
              <a:rPr lang="en-US" altLang="en-US" dirty="0">
                <a:latin typeface="Arial" charset="0"/>
              </a:rPr>
              <a:t>(State);</a:t>
            </a:r>
          </a:p>
          <a:p>
            <a:r>
              <a:rPr lang="en-US" altLang="en-US" dirty="0" err="1">
                <a:latin typeface="Arial" charset="0"/>
              </a:rPr>
              <a:t>MixColumn</a:t>
            </a:r>
            <a:r>
              <a:rPr lang="en-US" altLang="en-US" dirty="0">
                <a:latin typeface="Arial" charset="0"/>
              </a:rPr>
              <a:t>(State);</a:t>
            </a:r>
          </a:p>
          <a:p>
            <a:r>
              <a:rPr lang="en-US" altLang="en-US" dirty="0" err="1">
                <a:latin typeface="Arial" charset="0"/>
              </a:rPr>
              <a:t>AddRoundKey</a:t>
            </a:r>
            <a:r>
              <a:rPr lang="en-US" altLang="en-US" dirty="0">
                <a:latin typeface="Arial" charset="0"/>
              </a:rPr>
              <a:t>(State, </a:t>
            </a:r>
            <a:r>
              <a:rPr lang="en-US" altLang="en-US" dirty="0" err="1">
                <a:latin typeface="Arial" charset="0"/>
              </a:rPr>
              <a:t>ExpandedKey</a:t>
            </a:r>
            <a:r>
              <a:rPr lang="en-US" altLang="en-US" dirty="0">
                <a:latin typeface="Arial" charset="0"/>
              </a:rPr>
              <a:t>[1]);</a:t>
            </a:r>
          </a:p>
          <a:p>
            <a:r>
              <a:rPr lang="en-US" altLang="en-US" dirty="0" err="1">
                <a:latin typeface="Arial" charset="0"/>
              </a:rPr>
              <a:t>SubBytes</a:t>
            </a:r>
            <a:r>
              <a:rPr lang="en-US" altLang="en-US" dirty="0">
                <a:latin typeface="Arial" charset="0"/>
              </a:rPr>
              <a:t>(State);</a:t>
            </a:r>
          </a:p>
          <a:p>
            <a:r>
              <a:rPr lang="en-US" altLang="en-US" dirty="0" err="1">
                <a:latin typeface="Arial" charset="0"/>
              </a:rPr>
              <a:t>ShiftRow</a:t>
            </a:r>
            <a:r>
              <a:rPr lang="en-US" altLang="en-US" dirty="0">
                <a:latin typeface="Arial" charset="0"/>
              </a:rPr>
              <a:t>(State);</a:t>
            </a:r>
          </a:p>
          <a:p>
            <a:r>
              <a:rPr lang="en-US" altLang="en-US" dirty="0" err="1">
                <a:latin typeface="Arial" charset="0"/>
              </a:rPr>
              <a:t>AddRoundKey</a:t>
            </a:r>
            <a:r>
              <a:rPr lang="en-US" altLang="en-US" dirty="0">
                <a:latin typeface="Arial" charset="0"/>
              </a:rPr>
              <a:t>(State, </a:t>
            </a:r>
            <a:r>
              <a:rPr lang="en-US" altLang="en-US" dirty="0" err="1">
                <a:latin typeface="Arial" charset="0"/>
              </a:rPr>
              <a:t>ExpandedKey</a:t>
            </a:r>
            <a:r>
              <a:rPr lang="en-US" altLang="en-US" dirty="0">
                <a:latin typeface="Arial" charset="0"/>
              </a:rPr>
              <a:t>[2]);</a:t>
            </a:r>
          </a:p>
          <a:p>
            <a:endParaRPr lang="en-US" alt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3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138" name="Rectangle 2"/>
          <p:cNvSpPr>
            <a:spLocks noGrp="1" noChangeArrowheads="1"/>
          </p:cNvSpPr>
          <p:nvPr>
            <p:ph type="title"/>
          </p:nvPr>
        </p:nvSpPr>
        <p:spPr>
          <a:xfrm>
            <a:off x="765048" y="310261"/>
            <a:ext cx="10515600" cy="1325563"/>
          </a:xfrm>
        </p:spPr>
        <p:txBody>
          <a:bodyPr/>
          <a:lstStyle/>
          <a:p>
            <a:r>
              <a:rPr lang="en-US" altLang="en-US" sz="4000" dirty="0">
                <a:solidFill>
                  <a:schemeClr val="tx2"/>
                </a:solidFill>
              </a:rPr>
              <a:t>Decryption steps for </a:t>
            </a:r>
            <a:r>
              <a:rPr lang="en-US" altLang="en-US" sz="4000" dirty="0" smtClean="0">
                <a:solidFill>
                  <a:schemeClr val="tx2"/>
                </a:solidFill>
              </a:rPr>
              <a:t>two </a:t>
            </a:r>
            <a:r>
              <a:rPr lang="en-US" altLang="en-US" sz="4000" dirty="0">
                <a:solidFill>
                  <a:schemeClr val="tx2"/>
                </a:solidFill>
              </a:rPr>
              <a:t>round AES variant</a:t>
            </a:r>
          </a:p>
        </p:txBody>
      </p:sp>
      <p:sp>
        <p:nvSpPr>
          <p:cNvPr id="603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5048" y="1514729"/>
            <a:ext cx="10515600" cy="4351338"/>
          </a:xfrm>
        </p:spPr>
        <p:txBody>
          <a:bodyPr/>
          <a:lstStyle/>
          <a:p>
            <a:r>
              <a:rPr lang="en-US" altLang="en-US">
                <a:latin typeface="Arial" charset="0"/>
              </a:rPr>
              <a:t>AddRoundKey</a:t>
            </a:r>
            <a:r>
              <a:rPr lang="en-US" altLang="en-US" dirty="0">
                <a:latin typeface="Arial" charset="0"/>
              </a:rPr>
              <a:t>(State, </a:t>
            </a:r>
            <a:r>
              <a:rPr lang="en-US" altLang="en-US" dirty="0" err="1">
                <a:latin typeface="Arial" charset="0"/>
              </a:rPr>
              <a:t>ExpandedKey</a:t>
            </a:r>
            <a:r>
              <a:rPr lang="en-US" altLang="en-US" dirty="0">
                <a:latin typeface="Arial" charset="0"/>
              </a:rPr>
              <a:t>[2]);</a:t>
            </a:r>
          </a:p>
          <a:p>
            <a:r>
              <a:rPr lang="en-US" altLang="en-US" dirty="0" err="1">
                <a:latin typeface="Arial" charset="0"/>
              </a:rPr>
              <a:t>InvShiftRow</a:t>
            </a:r>
            <a:r>
              <a:rPr lang="en-US" altLang="en-US" dirty="0">
                <a:latin typeface="Arial" charset="0"/>
              </a:rPr>
              <a:t>(State);</a:t>
            </a:r>
          </a:p>
          <a:p>
            <a:r>
              <a:rPr lang="en-US" altLang="en-US" dirty="0" err="1">
                <a:latin typeface="Arial" charset="0"/>
              </a:rPr>
              <a:t>InvSubBytes</a:t>
            </a:r>
            <a:r>
              <a:rPr lang="en-US" altLang="en-US" dirty="0">
                <a:latin typeface="Arial" charset="0"/>
              </a:rPr>
              <a:t>(State);</a:t>
            </a:r>
          </a:p>
          <a:p>
            <a:r>
              <a:rPr lang="en-US" altLang="en-US" dirty="0" err="1">
                <a:latin typeface="Arial" charset="0"/>
              </a:rPr>
              <a:t>AddRoundKey</a:t>
            </a:r>
            <a:r>
              <a:rPr lang="en-US" altLang="en-US" dirty="0">
                <a:latin typeface="Arial" charset="0"/>
              </a:rPr>
              <a:t>(State, </a:t>
            </a:r>
            <a:r>
              <a:rPr lang="en-US" altLang="en-US" dirty="0" err="1">
                <a:latin typeface="Arial" charset="0"/>
              </a:rPr>
              <a:t>ExpandedKey</a:t>
            </a:r>
            <a:r>
              <a:rPr lang="en-US" altLang="en-US" dirty="0">
                <a:latin typeface="Arial" charset="0"/>
              </a:rPr>
              <a:t>[1]);</a:t>
            </a:r>
          </a:p>
          <a:p>
            <a:r>
              <a:rPr lang="en-US" altLang="en-US" dirty="0" err="1">
                <a:latin typeface="Arial" charset="0"/>
              </a:rPr>
              <a:t>InvMixColumn</a:t>
            </a:r>
            <a:r>
              <a:rPr lang="en-US" altLang="en-US" dirty="0">
                <a:latin typeface="Arial" charset="0"/>
              </a:rPr>
              <a:t>(State);</a:t>
            </a:r>
          </a:p>
          <a:p>
            <a:r>
              <a:rPr lang="en-US" altLang="en-US" dirty="0" err="1">
                <a:latin typeface="Arial" charset="0"/>
              </a:rPr>
              <a:t>InvShiftRow</a:t>
            </a:r>
            <a:r>
              <a:rPr lang="en-US" altLang="en-US" dirty="0">
                <a:latin typeface="Arial" charset="0"/>
              </a:rPr>
              <a:t>(State);</a:t>
            </a:r>
          </a:p>
          <a:p>
            <a:r>
              <a:rPr lang="en-US" altLang="en-US" dirty="0" err="1">
                <a:latin typeface="Arial" charset="0"/>
              </a:rPr>
              <a:t>InvSubBytes</a:t>
            </a:r>
            <a:r>
              <a:rPr lang="en-US" altLang="en-US" dirty="0">
                <a:latin typeface="Arial" charset="0"/>
              </a:rPr>
              <a:t>(State);</a:t>
            </a:r>
          </a:p>
          <a:p>
            <a:r>
              <a:rPr lang="en-US" altLang="en-US" dirty="0" err="1">
                <a:latin typeface="Arial" charset="0"/>
              </a:rPr>
              <a:t>AddRoundKey</a:t>
            </a:r>
            <a:r>
              <a:rPr lang="en-US" altLang="en-US" dirty="0">
                <a:latin typeface="Arial" charset="0"/>
              </a:rPr>
              <a:t>(State, </a:t>
            </a:r>
            <a:r>
              <a:rPr lang="en-US" altLang="en-US" dirty="0" err="1">
                <a:latin typeface="Arial" charset="0"/>
              </a:rPr>
              <a:t>ExpandedKey</a:t>
            </a:r>
            <a:r>
              <a:rPr lang="en-US" altLang="en-US" dirty="0">
                <a:latin typeface="Arial" charset="0"/>
              </a:rPr>
              <a:t>[0]);</a:t>
            </a:r>
          </a:p>
        </p:txBody>
      </p:sp>
    </p:spTree>
    <p:extLst>
      <p:ext uri="{BB962C8B-B14F-4D97-AF65-F5344CB8AC3E}">
        <p14:creationId xmlns:p14="http://schemas.microsoft.com/office/powerpoint/2010/main" val="89930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186" name="Rectangle 2"/>
          <p:cNvSpPr>
            <a:spLocks noGrp="1" noChangeArrowheads="1"/>
          </p:cNvSpPr>
          <p:nvPr>
            <p:ph type="title"/>
          </p:nvPr>
        </p:nvSpPr>
        <p:spPr>
          <a:xfrm>
            <a:off x="338328" y="383413"/>
            <a:ext cx="11015472" cy="1143635"/>
          </a:xfrm>
        </p:spPr>
        <p:txBody>
          <a:bodyPr>
            <a:normAutofit/>
          </a:bodyPr>
          <a:lstStyle/>
          <a:p>
            <a:r>
              <a:rPr lang="en-US" altLang="en-US" sz="3600">
                <a:solidFill>
                  <a:schemeClr val="tx2"/>
                </a:solidFill>
              </a:rPr>
              <a:t>Equivalent Decryption steps for </a:t>
            </a:r>
            <a:r>
              <a:rPr lang="en-US" altLang="en-US" sz="3600" smtClean="0">
                <a:solidFill>
                  <a:schemeClr val="tx2"/>
                </a:solidFill>
              </a:rPr>
              <a:t>two </a:t>
            </a:r>
            <a:r>
              <a:rPr lang="en-US" altLang="en-US" sz="3600">
                <a:solidFill>
                  <a:schemeClr val="tx2"/>
                </a:solidFill>
              </a:rPr>
              <a:t>round AES variant</a:t>
            </a:r>
          </a:p>
        </p:txBody>
      </p:sp>
      <p:sp>
        <p:nvSpPr>
          <p:cNvPr id="605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904" y="1405001"/>
            <a:ext cx="10515600" cy="4351338"/>
          </a:xfrm>
        </p:spPr>
        <p:txBody>
          <a:bodyPr/>
          <a:lstStyle/>
          <a:p>
            <a:r>
              <a:rPr lang="en-US" altLang="en-US" dirty="0" err="1">
                <a:latin typeface="Arial" charset="0"/>
              </a:rPr>
              <a:t>AddRoundKey</a:t>
            </a:r>
            <a:r>
              <a:rPr lang="en-US" altLang="en-US" dirty="0">
                <a:latin typeface="Arial" charset="0"/>
              </a:rPr>
              <a:t>(State, </a:t>
            </a:r>
            <a:r>
              <a:rPr lang="en-US" altLang="en-US" dirty="0" err="1">
                <a:latin typeface="Arial" charset="0"/>
              </a:rPr>
              <a:t>ExpandedKey</a:t>
            </a:r>
            <a:r>
              <a:rPr lang="en-US" altLang="en-US" dirty="0">
                <a:latin typeface="Arial" charset="0"/>
              </a:rPr>
              <a:t>[2]);</a:t>
            </a:r>
          </a:p>
          <a:p>
            <a:r>
              <a:rPr lang="en-US" altLang="en-US" dirty="0" err="1">
                <a:latin typeface="Arial" charset="0"/>
              </a:rPr>
              <a:t>InvSubBytes</a:t>
            </a:r>
            <a:r>
              <a:rPr lang="en-US" altLang="en-US" dirty="0">
                <a:latin typeface="Arial" charset="0"/>
              </a:rPr>
              <a:t>(State);</a:t>
            </a:r>
          </a:p>
          <a:p>
            <a:r>
              <a:rPr lang="en-US" altLang="en-US" dirty="0" err="1">
                <a:latin typeface="Arial" charset="0"/>
              </a:rPr>
              <a:t>InvShiftRow</a:t>
            </a:r>
            <a:r>
              <a:rPr lang="en-US" altLang="en-US" dirty="0">
                <a:latin typeface="Arial" charset="0"/>
              </a:rPr>
              <a:t>(State);</a:t>
            </a:r>
          </a:p>
          <a:p>
            <a:r>
              <a:rPr lang="en-US" altLang="en-US" dirty="0" err="1">
                <a:latin typeface="Arial" charset="0"/>
              </a:rPr>
              <a:t>InvMixColumn</a:t>
            </a:r>
            <a:r>
              <a:rPr lang="en-US" altLang="en-US" dirty="0">
                <a:latin typeface="Arial" charset="0"/>
              </a:rPr>
              <a:t>(State);</a:t>
            </a:r>
          </a:p>
          <a:p>
            <a:r>
              <a:rPr lang="en-US" altLang="en-US" dirty="0" err="1">
                <a:latin typeface="Arial" charset="0"/>
              </a:rPr>
              <a:t>AddRoundKey</a:t>
            </a:r>
            <a:r>
              <a:rPr lang="en-US" altLang="en-US" dirty="0">
                <a:latin typeface="Arial" charset="0"/>
              </a:rPr>
              <a:t>(State, </a:t>
            </a:r>
            <a:r>
              <a:rPr lang="en-US" altLang="en-US" dirty="0" err="1">
                <a:latin typeface="Arial" charset="0"/>
              </a:rPr>
              <a:t>EqExpandedKey</a:t>
            </a:r>
            <a:r>
              <a:rPr lang="en-US" altLang="en-US" dirty="0">
                <a:latin typeface="Arial" charset="0"/>
              </a:rPr>
              <a:t>[1]);</a:t>
            </a:r>
          </a:p>
          <a:p>
            <a:r>
              <a:rPr lang="en-US" altLang="en-US" dirty="0" err="1">
                <a:latin typeface="Arial" charset="0"/>
              </a:rPr>
              <a:t>InvSubBytes</a:t>
            </a:r>
            <a:r>
              <a:rPr lang="en-US" altLang="en-US" dirty="0">
                <a:latin typeface="Arial" charset="0"/>
              </a:rPr>
              <a:t>(State);</a:t>
            </a:r>
          </a:p>
          <a:p>
            <a:r>
              <a:rPr lang="en-US" altLang="en-US" dirty="0" err="1">
                <a:latin typeface="Arial" charset="0"/>
              </a:rPr>
              <a:t>InvShiftRow</a:t>
            </a:r>
            <a:r>
              <a:rPr lang="en-US" altLang="en-US" dirty="0">
                <a:latin typeface="Arial" charset="0"/>
              </a:rPr>
              <a:t>(State);</a:t>
            </a:r>
          </a:p>
          <a:p>
            <a:r>
              <a:rPr lang="en-US" altLang="en-US" dirty="0" err="1">
                <a:latin typeface="Arial" charset="0"/>
              </a:rPr>
              <a:t>AddRoundKey</a:t>
            </a:r>
            <a:r>
              <a:rPr lang="en-US" altLang="en-US" dirty="0">
                <a:latin typeface="Arial" charset="0"/>
              </a:rPr>
              <a:t>(State, </a:t>
            </a:r>
            <a:r>
              <a:rPr lang="en-US" altLang="en-US" dirty="0" err="1">
                <a:latin typeface="Arial" charset="0"/>
              </a:rPr>
              <a:t>ExpandedKey</a:t>
            </a:r>
            <a:r>
              <a:rPr lang="en-US" altLang="en-US" dirty="0">
                <a:latin typeface="Arial" charset="0"/>
              </a:rPr>
              <a:t>[0]);</a:t>
            </a:r>
          </a:p>
        </p:txBody>
      </p:sp>
    </p:spTree>
    <p:extLst>
      <p:ext uri="{BB962C8B-B14F-4D97-AF65-F5344CB8AC3E}">
        <p14:creationId xmlns:p14="http://schemas.microsoft.com/office/powerpoint/2010/main" val="65892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chemeClr val="tx2"/>
                </a:solidFill>
              </a:rPr>
              <a:t>Equivalent Decryption</a:t>
            </a:r>
          </a:p>
        </p:txBody>
      </p:sp>
      <p:sp>
        <p:nvSpPr>
          <p:cNvPr id="606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040" y="1770761"/>
            <a:ext cx="10515600" cy="4351338"/>
          </a:xfrm>
        </p:spPr>
        <p:txBody>
          <a:bodyPr/>
          <a:lstStyle/>
          <a:p>
            <a:r>
              <a:rPr lang="en-US" altLang="en-US" dirty="0">
                <a:latin typeface="Arial" charset="0"/>
              </a:rPr>
              <a:t>The equivalent key-scheduling can be obtained by applying </a:t>
            </a:r>
            <a:r>
              <a:rPr lang="en-US" altLang="en-US" dirty="0" err="1">
                <a:latin typeface="Arial" charset="0"/>
              </a:rPr>
              <a:t>InvMixColumns</a:t>
            </a:r>
            <a:r>
              <a:rPr lang="en-US" altLang="en-US" dirty="0">
                <a:latin typeface="Arial" charset="0"/>
              </a:rPr>
              <a:t> after the key-scheduling algorithm.</a:t>
            </a:r>
          </a:p>
          <a:p>
            <a:r>
              <a:rPr lang="en-US" altLang="en-US" dirty="0">
                <a:latin typeface="Arial" charset="0"/>
              </a:rPr>
              <a:t>This can be generalized to the full round AES.</a:t>
            </a:r>
          </a:p>
          <a:p>
            <a:r>
              <a:rPr lang="en-US" altLang="en-US" dirty="0">
                <a:latin typeface="Arial" charset="0"/>
              </a:rPr>
              <a:t>Thus we see that in the equivalent decryption the sequence of steps is similar.</a:t>
            </a:r>
          </a:p>
          <a:p>
            <a:pPr lvl="1"/>
            <a:r>
              <a:rPr lang="en-US" altLang="en-US" dirty="0">
                <a:latin typeface="Arial" charset="0"/>
              </a:rPr>
              <a:t>This helps implementation</a:t>
            </a:r>
          </a:p>
          <a:p>
            <a:pPr lvl="1"/>
            <a:endParaRPr lang="en-US" alt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22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880" y="288131"/>
            <a:ext cx="10515600" cy="13255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>
                <a:solidFill>
                  <a:schemeClr val="tx2"/>
                </a:solidFill>
              </a:rPr>
              <a:t>Compact Encryption-Decryption Architecture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5475" name="Content Placeholder 2"/>
          <p:cNvSpPr>
            <a:spLocks noGrp="1"/>
          </p:cNvSpPr>
          <p:nvPr>
            <p:ph idx="1"/>
          </p:nvPr>
        </p:nvSpPr>
        <p:spPr>
          <a:xfrm>
            <a:off x="876301" y="1764792"/>
            <a:ext cx="7499350" cy="4800600"/>
          </a:xfrm>
        </p:spPr>
        <p:txBody>
          <a:bodyPr/>
          <a:lstStyle/>
          <a:p>
            <a:r>
              <a:rPr lang="en-US" altLang="en-US"/>
              <a:t>Merge the operations in the encryption and decryption into a single unit.</a:t>
            </a:r>
          </a:p>
          <a:p>
            <a:pPr lvl="1">
              <a:buFont typeface="Verdana" charset="0"/>
              <a:buNone/>
            </a:pPr>
            <a:endParaRPr lang="en-US" altLang="en-US" dirty="0"/>
          </a:p>
          <a:p>
            <a:pPr lvl="1"/>
            <a:endParaRPr lang="en-US" altLang="en-US" dirty="0"/>
          </a:p>
          <a:p>
            <a:endParaRPr lang="en-US" altLang="en-US" dirty="0"/>
          </a:p>
          <a:p>
            <a:pPr lvl="1"/>
            <a:endParaRPr lang="en-US" altLang="en-US" dirty="0"/>
          </a:p>
        </p:txBody>
      </p:sp>
      <p:sp>
        <p:nvSpPr>
          <p:cNvPr id="4" name="Right Arrow 3"/>
          <p:cNvSpPr/>
          <p:nvPr/>
        </p:nvSpPr>
        <p:spPr>
          <a:xfrm rot="5400000">
            <a:off x="5809679" y="3775139"/>
            <a:ext cx="752475" cy="22860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5144517" y="3275076"/>
            <a:ext cx="485775" cy="22860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177730" y="3046476"/>
            <a:ext cx="966787" cy="6111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solidFill>
              <a:schemeClr val="accent1">
                <a:lumMod val="75000"/>
              </a:schemeClr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lang="en-US" sz="1400" b="1"/>
              <a:t>Key-Gen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638229" y="3046476"/>
            <a:ext cx="1204912" cy="6111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solidFill>
              <a:schemeClr val="accent1">
                <a:lumMod val="75000"/>
              </a:schemeClr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lang="en-US" sz="1400" b="1"/>
              <a:t>Key </a:t>
            </a:r>
          </a:p>
          <a:p>
            <a:pPr algn="ctr">
              <a:defRPr/>
            </a:pPr>
            <a:r>
              <a:rPr lang="en-US" sz="1400" b="1"/>
              <a:t>Memory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5574730" y="4265676"/>
            <a:ext cx="1246187" cy="6111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solidFill>
              <a:schemeClr val="accent1">
                <a:lumMod val="75000"/>
              </a:schemeClr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lang="en-US" sz="1400" b="1" dirty="0"/>
              <a:t>Encrypt/</a:t>
            </a:r>
          </a:p>
          <a:p>
            <a:pPr algn="ctr">
              <a:defRPr/>
            </a:pPr>
            <a:r>
              <a:rPr lang="en-US" sz="1400" b="1" dirty="0"/>
              <a:t>Decrypt</a:t>
            </a: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7443216" y="4303776"/>
            <a:ext cx="1016000" cy="609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solidFill>
              <a:schemeClr val="accent1">
                <a:lumMod val="75000"/>
              </a:schemeClr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lang="en-US" sz="1400" b="1"/>
              <a:t>Dispatch </a:t>
            </a:r>
          </a:p>
          <a:p>
            <a:pPr algn="ctr">
              <a:defRPr/>
            </a:pPr>
            <a:r>
              <a:rPr lang="en-US" sz="1400" b="1"/>
              <a:t>Unit</a:t>
            </a: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3772917" y="4265676"/>
            <a:ext cx="950913" cy="61118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solidFill>
              <a:schemeClr val="accent1">
                <a:lumMod val="75000"/>
              </a:schemeClr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lang="en-US" sz="1400" b="1"/>
              <a:t>Data</a:t>
            </a:r>
          </a:p>
          <a:p>
            <a:pPr algn="ctr">
              <a:defRPr/>
            </a:pPr>
            <a:r>
              <a:rPr lang="en-US" sz="1400" b="1"/>
              <a:t>Schedule</a:t>
            </a:r>
          </a:p>
        </p:txBody>
      </p:sp>
      <p:sp>
        <p:nvSpPr>
          <p:cNvPr id="105483" name="Text Box 24"/>
          <p:cNvSpPr txBox="1">
            <a:spLocks noChangeArrowheads="1"/>
          </p:cNvSpPr>
          <p:nvPr/>
        </p:nvSpPr>
        <p:spPr bwMode="blackWhite">
          <a:xfrm>
            <a:off x="1728216" y="4294252"/>
            <a:ext cx="16319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200" b="1">
                <a:solidFill>
                  <a:srgbClr val="000000"/>
                </a:solidFill>
                <a:latin typeface="Tahoma" charset="0"/>
              </a:rPr>
              <a:t>Input Data</a:t>
            </a:r>
          </a:p>
        </p:txBody>
      </p:sp>
      <p:sp>
        <p:nvSpPr>
          <p:cNvPr id="105484" name="Text Box 26"/>
          <p:cNvSpPr txBox="1">
            <a:spLocks noChangeArrowheads="1"/>
          </p:cNvSpPr>
          <p:nvPr/>
        </p:nvSpPr>
        <p:spPr bwMode="blackWhite">
          <a:xfrm>
            <a:off x="1097980" y="5095940"/>
            <a:ext cx="108743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200" b="1">
                <a:solidFill>
                  <a:srgbClr val="000000"/>
                </a:solidFill>
                <a:latin typeface="Tahoma" charset="0"/>
              </a:rPr>
              <a:t>Enc/ Dec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1944116" y="4494276"/>
            <a:ext cx="1828800" cy="22860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Bent Arrow 18"/>
          <p:cNvSpPr/>
          <p:nvPr/>
        </p:nvSpPr>
        <p:spPr>
          <a:xfrm>
            <a:off x="3115691" y="3198876"/>
            <a:ext cx="1066800" cy="1447800"/>
          </a:xfrm>
          <a:prstGeom prst="bentArrow">
            <a:avLst>
              <a:gd name="adj1" fmla="val 12066"/>
              <a:gd name="adj2" fmla="val 16311"/>
              <a:gd name="adj3" fmla="val 15264"/>
              <a:gd name="adj4" fmla="val 54284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ight Arrow 23"/>
          <p:cNvSpPr/>
          <p:nvPr/>
        </p:nvSpPr>
        <p:spPr>
          <a:xfrm>
            <a:off x="4725416" y="4418076"/>
            <a:ext cx="876300" cy="22860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6820916" y="4494276"/>
            <a:ext cx="609600" cy="22860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2033016" y="5294376"/>
            <a:ext cx="4038600" cy="1588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5400000" flipH="1" flipV="1">
            <a:off x="5881910" y="5103082"/>
            <a:ext cx="381000" cy="1588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Bent Arrow 33"/>
          <p:cNvSpPr/>
          <p:nvPr/>
        </p:nvSpPr>
        <p:spPr>
          <a:xfrm>
            <a:off x="3115691" y="3198876"/>
            <a:ext cx="1066800" cy="1447800"/>
          </a:xfrm>
          <a:prstGeom prst="bentArrow">
            <a:avLst>
              <a:gd name="adj1" fmla="val 12066"/>
              <a:gd name="adj2" fmla="val 16311"/>
              <a:gd name="adj3" fmla="val 15264"/>
              <a:gd name="adj4" fmla="val 54284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8433816" y="4494276"/>
            <a:ext cx="381000" cy="22860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9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2"/>
                </a:solidFill>
              </a:rPr>
              <a:t>Merged Round Operations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64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i="1"/>
              <a:t>Addroundkey </a:t>
            </a:r>
            <a:r>
              <a:rPr lang="en-US" altLang="en-US"/>
              <a:t>is the same in both encryption and decryption</a:t>
            </a:r>
          </a:p>
          <a:p>
            <a:r>
              <a:rPr lang="en-US" altLang="en-US" i="1"/>
              <a:t>ShiftRows </a:t>
            </a:r>
            <a:r>
              <a:rPr lang="en-US" altLang="en-US"/>
              <a:t>and </a:t>
            </a:r>
            <a:r>
              <a:rPr lang="en-US" altLang="en-US" i="1"/>
              <a:t>InverseShiftRows </a:t>
            </a:r>
            <a:r>
              <a:rPr lang="en-US" altLang="en-US"/>
              <a:t>only differ in the direction of shifting</a:t>
            </a:r>
            <a:endParaRPr lang="en-US" altLang="en-US" i="1"/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962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2"/>
                </a:solidFill>
              </a:rPr>
              <a:t>Merged Mix Columns</a:t>
            </a:r>
            <a:endParaRPr lang="en-US" dirty="0">
              <a:solidFill>
                <a:schemeClr val="tx2"/>
              </a:solidFill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2511413"/>
              </p:ext>
            </p:extLst>
          </p:nvPr>
        </p:nvGraphicFramePr>
        <p:xfrm>
          <a:off x="1377950" y="4662488"/>
          <a:ext cx="7499350" cy="1114425"/>
        </p:xfrm>
        <a:graphic>
          <a:graphicData uri="http://schemas.openxmlformats.org/drawingml/2006/table">
            <a:tbl>
              <a:tblPr/>
              <a:tblGrid>
                <a:gridCol w="1981200"/>
                <a:gridCol w="3017838"/>
                <a:gridCol w="2500312"/>
              </a:tblGrid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80000"/>
                        <a:buFont typeface="Wingdings 2" charset="2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Font typeface="Verdana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C32D2E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80000"/>
                        <a:buFont typeface="Wingdings 2" charset="2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Font typeface="Verdana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C32D2E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Separate Mix (Inv) Columns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80000"/>
                        <a:buFont typeface="Wingdings 2" charset="2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Font typeface="Verdana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C32D2E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Merged Mix Columns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80000"/>
                        <a:buFont typeface="Wingdings 2" charset="2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Font typeface="Verdana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C32D2E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No. of XOR gates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6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80000"/>
                        <a:buFont typeface="Wingdings 2" charset="2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Font typeface="Verdana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C32D2E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152 + 440 = 592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6CC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80000"/>
                        <a:buFont typeface="Wingdings 2" charset="2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Font typeface="Verdana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C32D2E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195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6CC"/>
                    </a:solidFill>
                  </a:tcPr>
                </a:tc>
              </a:tr>
              <a:tr h="371475">
                <a:tc>
                  <a:txBody>
                    <a:bodyPr/>
                    <a:lstStyle>
                      <a:lvl1pPr eaLnBrk="0" hangingPunct="0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80000"/>
                        <a:buFont typeface="Wingdings 2" charset="2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Font typeface="Verdana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C32D2E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Delay (gates)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3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80000"/>
                        <a:buFont typeface="Wingdings 2" charset="2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Font typeface="Verdana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C32D2E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3E7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ts val="600"/>
                        </a:spcBef>
                        <a:buClr>
                          <a:schemeClr val="accent1"/>
                        </a:buClr>
                        <a:buSzPct val="80000"/>
                        <a:buFont typeface="Wingdings 2" charset="2"/>
                        <a:defRPr sz="28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1pPr>
                      <a:lvl2pPr marL="742950" indent="-285750" eaLnBrk="0" hangingPunct="0">
                        <a:spcBef>
                          <a:spcPts val="550"/>
                        </a:spcBef>
                        <a:buClr>
                          <a:schemeClr val="accent1"/>
                        </a:buClr>
                        <a:buFont typeface="Verdana" charset="0"/>
                        <a:defRPr sz="24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 2" charset="2"/>
                        <a:defRPr sz="2000"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rgbClr val="C32D2E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4AA33"/>
                        </a:buClr>
                        <a:buFont typeface="Wingdings 2" charset="2"/>
                        <a:defRPr>
                          <a:solidFill>
                            <a:schemeClr val="tx1"/>
                          </a:solidFill>
                          <a:latin typeface="Calibri" charset="0"/>
                          <a:ea typeface="ＭＳ Ｐゴシック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-128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3E7"/>
                    </a:solidFill>
                  </a:tcPr>
                </a:tc>
              </a:tr>
            </a:tbl>
          </a:graphicData>
        </a:graphic>
      </p:graphicFrame>
      <p:pic>
        <p:nvPicPr>
          <p:cNvPr id="10754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600200"/>
            <a:ext cx="4724400" cy="292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7543800" y="1676400"/>
            <a:ext cx="2667000" cy="2438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75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1" y="1727201"/>
            <a:ext cx="2486025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44" name="TextBox 11"/>
          <p:cNvSpPr txBox="1">
            <a:spLocks noChangeArrowheads="1"/>
          </p:cNvSpPr>
          <p:nvPr/>
        </p:nvSpPr>
        <p:spPr bwMode="auto">
          <a:xfrm>
            <a:off x="493777" y="2102525"/>
            <a:ext cx="1377950" cy="16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400" dirty="0">
                <a:latin typeface="Arial Narrow" charset="0"/>
              </a:rPr>
              <a:t>A. Satoh et. al., </a:t>
            </a:r>
            <a:r>
              <a:rPr lang="en-US" altLang="en-US" sz="1400" i="1" dirty="0">
                <a:latin typeface="Arial Narrow" charset="0"/>
              </a:rPr>
              <a:t>A compact </a:t>
            </a:r>
            <a:r>
              <a:rPr lang="en-US" altLang="en-US" sz="1400" i="1" dirty="0" err="1">
                <a:latin typeface="Arial Narrow" charset="0"/>
              </a:rPr>
              <a:t>Rijndael</a:t>
            </a:r>
            <a:r>
              <a:rPr lang="en-US" altLang="en-US" sz="1400" i="1" dirty="0">
                <a:latin typeface="Arial Narrow" charset="0"/>
              </a:rPr>
              <a:t> Hardware Architecture with S-box Optimization, </a:t>
            </a:r>
            <a:r>
              <a:rPr lang="en-US" altLang="en-US" sz="1400" dirty="0">
                <a:latin typeface="Arial Narrow" charset="0"/>
              </a:rPr>
              <a:t>ASIACRYPT 2001</a:t>
            </a:r>
          </a:p>
        </p:txBody>
      </p:sp>
    </p:spTree>
    <p:extLst>
      <p:ext uri="{BB962C8B-B14F-4D97-AF65-F5344CB8AC3E}">
        <p14:creationId xmlns:p14="http://schemas.microsoft.com/office/powerpoint/2010/main" val="81327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Another </a:t>
            </a:r>
            <a:r>
              <a:rPr lang="en-US" dirty="0" err="1" smtClean="0">
                <a:solidFill>
                  <a:schemeClr val="tx2"/>
                </a:solidFill>
              </a:rPr>
              <a:t>InvMixColumn</a:t>
            </a:r>
            <a:r>
              <a:rPr lang="en-US" dirty="0" smtClean="0">
                <a:solidFill>
                  <a:schemeClr val="tx2"/>
                </a:solidFill>
              </a:rPr>
              <a:t> Design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53" y="1568480"/>
            <a:ext cx="6483858" cy="122199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79" y="2982791"/>
            <a:ext cx="6682232" cy="25675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92390" y="1856312"/>
            <a:ext cx="271576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Gate-count around 166 XORs and a 32-bit MUX.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726680" y="3137947"/>
            <a:ext cx="3471672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/>
              <a:t>Subhadeep</a:t>
            </a:r>
            <a:r>
              <a:rPr lang="en-US" sz="1200" dirty="0"/>
              <a:t> </a:t>
            </a:r>
            <a:r>
              <a:rPr lang="en-US" sz="1200" dirty="0" err="1"/>
              <a:t>Banik</a:t>
            </a:r>
            <a:r>
              <a:rPr lang="en-US" sz="1200" dirty="0"/>
              <a:t>, Andrey </a:t>
            </a:r>
            <a:r>
              <a:rPr lang="en-US" sz="1200" dirty="0" err="1"/>
              <a:t>Bogdanov</a:t>
            </a:r>
            <a:r>
              <a:rPr lang="en-US" sz="1200" dirty="0"/>
              <a:t>, Francesco </a:t>
            </a:r>
            <a:r>
              <a:rPr lang="en-US" sz="1200" dirty="0" err="1"/>
              <a:t>Regazzoni:Atomic-AES</a:t>
            </a:r>
            <a:r>
              <a:rPr lang="en-US" sz="1200" dirty="0"/>
              <a:t>: A Compact Implementation of the AES Encryption/Decryption Core. INDOCRYPT 2016: 173-190</a:t>
            </a:r>
          </a:p>
        </p:txBody>
      </p:sp>
    </p:spTree>
    <p:extLst>
      <p:ext uri="{BB962C8B-B14F-4D97-AF65-F5344CB8AC3E}">
        <p14:creationId xmlns:p14="http://schemas.microsoft.com/office/powerpoint/2010/main" val="357390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" y="157386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2"/>
                </a:solidFill>
              </a:rPr>
              <a:t>Merged S-boxes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>
            <a:off x="8519160" y="2717230"/>
            <a:ext cx="381000" cy="1587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 bwMode="auto">
          <a:xfrm>
            <a:off x="2727960" y="1347216"/>
            <a:ext cx="685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Map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632960" y="2261616"/>
            <a:ext cx="1828800" cy="914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Inverse in Composite Field</a:t>
            </a:r>
          </a:p>
          <a:p>
            <a:pPr algn="ctr">
              <a:defRPr/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eg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In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GF((2</a:t>
            </a:r>
            <a:r>
              <a:rPr lang="en-US" b="1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en-US" b="1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en-US" b="1" baseline="-25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918960" y="1347216"/>
            <a:ext cx="685800" cy="914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Reverse</a:t>
            </a:r>
          </a:p>
          <a:p>
            <a:pPr algn="ctr">
              <a:defRPr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Map,</a:t>
            </a:r>
          </a:p>
          <a:p>
            <a:pPr algn="ctr">
              <a:defRPr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Affine</a:t>
            </a:r>
          </a:p>
        </p:txBody>
      </p:sp>
      <p:sp>
        <p:nvSpPr>
          <p:cNvPr id="108551" name="TextBox 47"/>
          <p:cNvSpPr txBox="1">
            <a:spLocks noChangeArrowheads="1"/>
          </p:cNvSpPr>
          <p:nvPr/>
        </p:nvSpPr>
        <p:spPr bwMode="auto">
          <a:xfrm>
            <a:off x="1508760" y="2261617"/>
            <a:ext cx="8699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>
                <a:latin typeface="Calibri" charset="0"/>
              </a:rPr>
              <a:t>x</a:t>
            </a:r>
          </a:p>
          <a:p>
            <a:pPr algn="r" eaLnBrk="1" hangingPunct="1"/>
            <a:r>
              <a:rPr lang="en-US" altLang="en-US">
                <a:latin typeface="Calibri" charset="0"/>
              </a:rPr>
              <a:t>or </a:t>
            </a:r>
          </a:p>
          <a:p>
            <a:pPr algn="r" eaLnBrk="1" hangingPunct="1"/>
            <a:r>
              <a:rPr lang="en-US" altLang="en-US">
                <a:latin typeface="Calibri" charset="0"/>
              </a:rPr>
              <a:t>Sbox[x]</a:t>
            </a:r>
          </a:p>
        </p:txBody>
      </p:sp>
      <p:sp>
        <p:nvSpPr>
          <p:cNvPr id="108552" name="TextBox 48"/>
          <p:cNvSpPr txBox="1">
            <a:spLocks noChangeArrowheads="1"/>
          </p:cNvSpPr>
          <p:nvPr/>
        </p:nvSpPr>
        <p:spPr bwMode="auto">
          <a:xfrm>
            <a:off x="8900160" y="2414017"/>
            <a:ext cx="8699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latin typeface="Calibri" charset="0"/>
              </a:rPr>
              <a:t>Sbox[x]</a:t>
            </a:r>
          </a:p>
          <a:p>
            <a:pPr eaLnBrk="1" hangingPunct="1"/>
            <a:r>
              <a:rPr lang="en-US" altLang="en-US">
                <a:latin typeface="Calibri" charset="0"/>
              </a:rPr>
              <a:t>or x</a:t>
            </a:r>
          </a:p>
        </p:txBody>
      </p:sp>
      <p:sp>
        <p:nvSpPr>
          <p:cNvPr id="18" name="Trapezoid 17"/>
          <p:cNvSpPr/>
          <p:nvPr/>
        </p:nvSpPr>
        <p:spPr>
          <a:xfrm rot="5400000">
            <a:off x="7719060" y="2528316"/>
            <a:ext cx="1219200" cy="381000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 bwMode="auto">
          <a:xfrm>
            <a:off x="2727960" y="3328416"/>
            <a:ext cx="685800" cy="76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Map,</a:t>
            </a:r>
          </a:p>
          <a:p>
            <a:pPr algn="ctr">
              <a:defRPr/>
            </a:pP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Revse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Affine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6" name="Elbow Connector 25"/>
          <p:cNvCxnSpPr>
            <a:stCxn id="9" idx="3"/>
            <a:endCxn id="10" idx="1"/>
          </p:cNvCxnSpPr>
          <p:nvPr/>
        </p:nvCxnSpPr>
        <p:spPr>
          <a:xfrm flipV="1">
            <a:off x="6461760" y="1804416"/>
            <a:ext cx="457200" cy="914400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 bwMode="auto">
          <a:xfrm>
            <a:off x="6918960" y="3176016"/>
            <a:ext cx="685800" cy="914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Reverse</a:t>
            </a:r>
          </a:p>
          <a:p>
            <a:pPr algn="ctr">
              <a:defRPr/>
            </a:pP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Map</a:t>
            </a:r>
          </a:p>
        </p:txBody>
      </p:sp>
      <p:cxnSp>
        <p:nvCxnSpPr>
          <p:cNvPr id="29" name="Elbow Connector 28"/>
          <p:cNvCxnSpPr>
            <a:stCxn id="9" idx="3"/>
            <a:endCxn id="27" idx="1"/>
          </p:cNvCxnSpPr>
          <p:nvPr/>
        </p:nvCxnSpPr>
        <p:spPr>
          <a:xfrm>
            <a:off x="6461760" y="2718816"/>
            <a:ext cx="457200" cy="914400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rapezoid 34"/>
          <p:cNvSpPr/>
          <p:nvPr/>
        </p:nvSpPr>
        <p:spPr>
          <a:xfrm rot="5400000">
            <a:off x="3528060" y="2528316"/>
            <a:ext cx="1219200" cy="381000"/>
          </a:xfrm>
          <a:prstGeom prst="trapezoi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44" name="Straight Connector 43"/>
          <p:cNvCxnSpPr/>
          <p:nvPr/>
        </p:nvCxnSpPr>
        <p:spPr>
          <a:xfrm rot="10800000">
            <a:off x="3718560" y="2337816"/>
            <a:ext cx="228600" cy="1588"/>
          </a:xfrm>
          <a:prstGeom prst="line">
            <a:avLst/>
          </a:prstGeom>
          <a:ln w="1905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5400000" flipH="1" flipV="1">
            <a:off x="3413761" y="2033017"/>
            <a:ext cx="609600" cy="31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endCxn id="8" idx="3"/>
          </p:cNvCxnSpPr>
          <p:nvPr/>
        </p:nvCxnSpPr>
        <p:spPr>
          <a:xfrm rot="10800000">
            <a:off x="3413760" y="1728216"/>
            <a:ext cx="304800" cy="158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10800000">
            <a:off x="3718560" y="3099816"/>
            <a:ext cx="228600" cy="1588"/>
          </a:xfrm>
          <a:prstGeom prst="line">
            <a:avLst/>
          </a:prstGeom>
          <a:ln w="1905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 flipH="1" flipV="1">
            <a:off x="3413761" y="3403029"/>
            <a:ext cx="609600" cy="31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rot="10800000">
            <a:off x="3413760" y="3707830"/>
            <a:ext cx="304800" cy="15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108551" idx="3"/>
            <a:endCxn id="8" idx="1"/>
          </p:cNvCxnSpPr>
          <p:nvPr/>
        </p:nvCxnSpPr>
        <p:spPr>
          <a:xfrm flipV="1">
            <a:off x="2378710" y="1728217"/>
            <a:ext cx="349250" cy="995363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08551" idx="3"/>
            <a:endCxn id="23" idx="1"/>
          </p:cNvCxnSpPr>
          <p:nvPr/>
        </p:nvCxnSpPr>
        <p:spPr>
          <a:xfrm>
            <a:off x="2378710" y="2723580"/>
            <a:ext cx="349250" cy="985837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10800000">
            <a:off x="7909560" y="2337816"/>
            <a:ext cx="228600" cy="1588"/>
          </a:xfrm>
          <a:prstGeom prst="line">
            <a:avLst/>
          </a:prstGeom>
          <a:ln w="1905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 flipV="1">
            <a:off x="7641273" y="2071117"/>
            <a:ext cx="534988" cy="15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10800000">
            <a:off x="7604760" y="1802830"/>
            <a:ext cx="304800" cy="15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10800000">
            <a:off x="7909560" y="3174430"/>
            <a:ext cx="228600" cy="1587"/>
          </a:xfrm>
          <a:prstGeom prst="line">
            <a:avLst/>
          </a:prstGeom>
          <a:ln w="1905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5400000" flipH="1" flipV="1">
            <a:off x="7641274" y="3441130"/>
            <a:ext cx="534987" cy="15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10800000">
            <a:off x="7604760" y="3706241"/>
            <a:ext cx="304800" cy="158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endCxn id="35" idx="0"/>
          </p:cNvCxnSpPr>
          <p:nvPr/>
        </p:nvCxnSpPr>
        <p:spPr>
          <a:xfrm rot="10800000" flipV="1">
            <a:off x="4328160" y="2718816"/>
            <a:ext cx="304800" cy="0"/>
          </a:xfrm>
          <a:prstGeom prst="line">
            <a:avLst/>
          </a:prstGeom>
          <a:ln w="1905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428371"/>
              </p:ext>
            </p:extLst>
          </p:nvPr>
        </p:nvGraphicFramePr>
        <p:xfrm>
          <a:off x="1013459" y="4200525"/>
          <a:ext cx="4800600" cy="1600200"/>
        </p:xfrm>
        <a:graphic>
          <a:graphicData uri="http://schemas.openxmlformats.org/drawingml/2006/table">
            <a:tbl>
              <a:tblPr/>
              <a:tblGrid>
                <a:gridCol w="1752600"/>
                <a:gridCol w="3048000"/>
              </a:tblGrid>
              <a:tr h="66788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Total Gates in terms of NAND gates using std cell library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46615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Sbox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 +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InvSbox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ea typeface="ＭＳ Ｐゴシック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362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46615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Merged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ea typeface="ＭＳ Ｐゴシック" charset="-128"/>
                        </a:rPr>
                        <a:t>234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  <p:sp>
        <p:nvSpPr>
          <p:cNvPr id="108588" name="TextBox 6"/>
          <p:cNvSpPr txBox="1">
            <a:spLocks noChangeArrowheads="1"/>
          </p:cNvSpPr>
          <p:nvPr/>
        </p:nvSpPr>
        <p:spPr bwMode="auto">
          <a:xfrm>
            <a:off x="6004560" y="4562697"/>
            <a:ext cx="5791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400">
                <a:latin typeface="Arial Narrow" charset="0"/>
              </a:rPr>
              <a:t>#  D. Canright, </a:t>
            </a:r>
            <a:r>
              <a:rPr lang="en-US" altLang="en-US" sz="1400" i="1">
                <a:latin typeface="Arial Narrow" charset="0"/>
              </a:rPr>
              <a:t>A Very Compact S-box for AES, </a:t>
            </a:r>
            <a:r>
              <a:rPr lang="en-US" altLang="en-US" sz="1400">
                <a:latin typeface="Arial Narrow" charset="0"/>
              </a:rPr>
              <a:t>CHES-2005</a:t>
            </a:r>
          </a:p>
        </p:txBody>
      </p:sp>
    </p:spTree>
    <p:extLst>
      <p:ext uri="{BB962C8B-B14F-4D97-AF65-F5344CB8AC3E}">
        <p14:creationId xmlns:p14="http://schemas.microsoft.com/office/powerpoint/2010/main" val="204349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06225" y="96520"/>
            <a:ext cx="6810664" cy="5838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667" dirty="0">
                <a:solidFill>
                  <a:srgbClr val="C00000"/>
                </a:solidFill>
              </a:rPr>
              <a:t> Concepts Covered:</a:t>
            </a: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lang="en-US" sz="2667" dirty="0" smtClean="0">
                <a:solidFill>
                  <a:srgbClr val="C00000"/>
                </a:solidFill>
              </a:rPr>
              <a:t>AES in Composite Fields</a:t>
            </a: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lang="en-US" sz="2667" dirty="0" smtClean="0">
                <a:solidFill>
                  <a:srgbClr val="C00000"/>
                </a:solidFill>
              </a:rPr>
              <a:t>Mix Columns Implementation</a:t>
            </a: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lang="en-US" sz="2667" dirty="0" smtClean="0">
                <a:solidFill>
                  <a:srgbClr val="C00000"/>
                </a:solidFill>
              </a:rPr>
              <a:t>S-Box Implementation Approaches</a:t>
            </a: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lang="en-US" sz="2667" dirty="0" smtClean="0">
                <a:solidFill>
                  <a:srgbClr val="C00000"/>
                </a:solidFill>
              </a:rPr>
              <a:t>Composite Field AES</a:t>
            </a: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lang="en-US" sz="2667" dirty="0" smtClean="0">
                <a:solidFill>
                  <a:srgbClr val="C00000"/>
                </a:solidFill>
              </a:rPr>
              <a:t>Intel AES Instruction</a:t>
            </a: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endParaRPr lang="en-US" sz="2667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97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273" y="347252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/>
                <a:cs typeface="ＭＳ Ｐゴシック"/>
              </a:rPr>
              <a:t>Different Schools of Designs</a:t>
            </a:r>
          </a:p>
        </p:txBody>
      </p:sp>
      <p:grpSp>
        <p:nvGrpSpPr>
          <p:cNvPr id="520194" name="Group 29"/>
          <p:cNvGrpSpPr>
            <a:grpSpLocks/>
          </p:cNvGrpSpPr>
          <p:nvPr/>
        </p:nvGrpSpPr>
        <p:grpSpPr bwMode="auto">
          <a:xfrm>
            <a:off x="2578608" y="1307592"/>
            <a:ext cx="5254180" cy="2608898"/>
            <a:chOff x="1748051" y="1219200"/>
            <a:chExt cx="5967199" cy="3538074"/>
          </a:xfrm>
        </p:grpSpPr>
        <p:pic>
          <p:nvPicPr>
            <p:cNvPr id="520196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748051" y="1219200"/>
              <a:ext cx="5967199" cy="35380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0197" name="TextBox 5"/>
            <p:cNvSpPr txBox="1">
              <a:spLocks noChangeArrowheads="1"/>
            </p:cNvSpPr>
            <p:nvPr/>
          </p:nvSpPr>
          <p:spPr bwMode="auto">
            <a:xfrm>
              <a:off x="3292768" y="3886200"/>
              <a:ext cx="559749" cy="307737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Alam</a:t>
              </a:r>
              <a:endParaRPr lang="en-US" sz="1200"/>
            </a:p>
          </p:txBody>
        </p:sp>
        <p:cxnSp>
          <p:nvCxnSpPr>
            <p:cNvPr id="10" name="Straight Arrow Connector 9"/>
            <p:cNvCxnSpPr>
              <a:stCxn id="520197" idx="3"/>
            </p:cNvCxnSpPr>
            <p:nvPr/>
          </p:nvCxnSpPr>
          <p:spPr>
            <a:xfrm flipV="1">
              <a:off x="3852517" y="3885850"/>
              <a:ext cx="202089" cy="1542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0199" name="TextBox 10"/>
            <p:cNvSpPr txBox="1">
              <a:spLocks noChangeArrowheads="1"/>
            </p:cNvSpPr>
            <p:nvPr/>
          </p:nvSpPr>
          <p:spPr bwMode="auto">
            <a:xfrm>
              <a:off x="4343400" y="2209800"/>
              <a:ext cx="1203363" cy="3077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dirty="0" err="1"/>
                <a:t>Verbauwhede</a:t>
              </a:r>
              <a:endParaRPr lang="en-US" sz="1400" dirty="0"/>
            </a:p>
          </p:txBody>
        </p:sp>
        <p:sp>
          <p:nvSpPr>
            <p:cNvPr id="520200" name="Rectangle 11"/>
            <p:cNvSpPr>
              <a:spLocks noChangeArrowheads="1"/>
            </p:cNvSpPr>
            <p:nvPr/>
          </p:nvSpPr>
          <p:spPr bwMode="auto">
            <a:xfrm>
              <a:off x="6248400" y="2895600"/>
              <a:ext cx="1186437" cy="3077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Wolkerstorfer</a:t>
              </a:r>
              <a:endParaRPr lang="en-US" sz="1200"/>
            </a:p>
          </p:txBody>
        </p:sp>
        <p:sp>
          <p:nvSpPr>
            <p:cNvPr id="520201" name="TextBox 12"/>
            <p:cNvSpPr txBox="1">
              <a:spLocks noChangeArrowheads="1"/>
            </p:cNvSpPr>
            <p:nvPr/>
          </p:nvSpPr>
          <p:spPr bwMode="auto">
            <a:xfrm>
              <a:off x="3124200" y="3352800"/>
              <a:ext cx="675161" cy="307737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Hodjat</a:t>
              </a:r>
              <a:endParaRPr lang="en-US" sz="1200"/>
            </a:p>
          </p:txBody>
        </p:sp>
        <p:sp>
          <p:nvSpPr>
            <p:cNvPr id="520202" name="TextBox 13"/>
            <p:cNvSpPr txBox="1">
              <a:spLocks noChangeArrowheads="1"/>
            </p:cNvSpPr>
            <p:nvPr/>
          </p:nvSpPr>
          <p:spPr bwMode="auto">
            <a:xfrm>
              <a:off x="5334000" y="3962400"/>
              <a:ext cx="599823" cy="307737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/>
                <a:t>Satoh</a:t>
              </a:r>
              <a:endParaRPr lang="en-US" sz="120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3733942" y="3352520"/>
              <a:ext cx="168269" cy="15396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10800000" flipV="1">
              <a:off x="3810139" y="2438240"/>
              <a:ext cx="761973" cy="38095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rot="10800000" flipV="1">
              <a:off x="5943663" y="3123950"/>
              <a:ext cx="609578" cy="30476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10800000">
              <a:off x="5029296" y="3885850"/>
              <a:ext cx="380986" cy="15396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/>
          <p:cNvSpPr/>
          <p:nvPr/>
        </p:nvSpPr>
        <p:spPr>
          <a:xfrm>
            <a:off x="653060" y="3998523"/>
            <a:ext cx="8153400" cy="20320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7800" indent="-177800">
              <a:buFont typeface="Arial" pitchFamily="34" charset="0"/>
              <a:buChar char="•"/>
              <a:defRPr/>
            </a:pPr>
            <a:r>
              <a:rPr lang="en-US" sz="1400" dirty="0" err="1">
                <a:latin typeface="Arial Narrow" pitchFamily="34" charset="0"/>
                <a:ea typeface="ＭＳ Ｐゴシック" charset="-128"/>
              </a:rPr>
              <a:t>J.Wolkerstorfer</a:t>
            </a:r>
            <a:r>
              <a:rPr lang="en-US" sz="1400" dirty="0">
                <a:latin typeface="Arial Narrow" pitchFamily="34" charset="0"/>
                <a:ea typeface="ＭＳ Ｐゴシック" charset="-128"/>
              </a:rPr>
              <a:t>, </a:t>
            </a:r>
            <a:r>
              <a:rPr lang="en-US" sz="1400" dirty="0" err="1">
                <a:latin typeface="Arial Narrow" pitchFamily="34" charset="0"/>
                <a:ea typeface="ＭＳ Ｐゴシック" charset="-128"/>
              </a:rPr>
              <a:t>E.Oswald</a:t>
            </a:r>
            <a:r>
              <a:rPr lang="en-US" sz="1400" dirty="0">
                <a:latin typeface="Arial Narrow" pitchFamily="34" charset="0"/>
                <a:ea typeface="ＭＳ Ｐゴシック" charset="-128"/>
              </a:rPr>
              <a:t> and M. </a:t>
            </a:r>
            <a:r>
              <a:rPr lang="en-US" sz="1400" dirty="0" err="1">
                <a:latin typeface="Arial Narrow" pitchFamily="34" charset="0"/>
                <a:ea typeface="ＭＳ Ｐゴシック" charset="-128"/>
              </a:rPr>
              <a:t>Lamberger</a:t>
            </a:r>
            <a:r>
              <a:rPr lang="en-US" sz="1400" dirty="0">
                <a:latin typeface="Arial Narrow" pitchFamily="34" charset="0"/>
                <a:ea typeface="ＭＳ Ｐゴシック" charset="-128"/>
              </a:rPr>
              <a:t>: </a:t>
            </a:r>
            <a:r>
              <a:rPr lang="en-US" sz="1400" i="1" dirty="0">
                <a:latin typeface="Arial Narrow" pitchFamily="34" charset="0"/>
                <a:ea typeface="ＭＳ Ｐゴシック" charset="-128"/>
              </a:rPr>
              <a:t>An ASIC Implementation of the AES S-boxes: in Proc. RSA Conference   (CT-RSA) </a:t>
            </a:r>
            <a:r>
              <a:rPr lang="en-US" sz="1400" dirty="0">
                <a:latin typeface="Arial Narrow" pitchFamily="34" charset="0"/>
                <a:ea typeface="ＭＳ Ｐゴシック" charset="-128"/>
              </a:rPr>
              <a:t>2002, LNCS Vol. 2271, pp.67-78, San Jose, CA, Feb. 2002.</a:t>
            </a:r>
          </a:p>
          <a:p>
            <a:pPr marL="228600" indent="-228600">
              <a:buFont typeface="Arial" pitchFamily="34" charset="0"/>
              <a:buChar char="•"/>
              <a:defRPr/>
            </a:pPr>
            <a:r>
              <a:rPr lang="en-US" sz="1400" dirty="0">
                <a:latin typeface="Arial Narrow" pitchFamily="34" charset="0"/>
                <a:ea typeface="ＭＳ Ｐゴシック" charset="-128"/>
              </a:rPr>
              <a:t>M. </a:t>
            </a:r>
            <a:r>
              <a:rPr lang="en-US" sz="1400" dirty="0" err="1">
                <a:latin typeface="Arial Narrow" pitchFamily="34" charset="0"/>
                <a:ea typeface="ＭＳ Ｐゴシック" charset="-128"/>
              </a:rPr>
              <a:t>Alam</a:t>
            </a:r>
            <a:r>
              <a:rPr lang="en-US" sz="1400" dirty="0">
                <a:latin typeface="Arial Narrow" pitchFamily="34" charset="0"/>
                <a:ea typeface="ＭＳ Ｐゴシック" charset="-128"/>
              </a:rPr>
              <a:t> et. al., </a:t>
            </a:r>
            <a:r>
              <a:rPr lang="en-US" sz="1400" i="1" dirty="0">
                <a:latin typeface="Arial Narrow" pitchFamily="34" charset="0"/>
                <a:ea typeface="ＭＳ Ｐゴシック" charset="-128"/>
              </a:rPr>
              <a:t>An Area Optimized Reconfigurable </a:t>
            </a:r>
            <a:r>
              <a:rPr lang="en-US" sz="1400" i="1" dirty="0" err="1">
                <a:latin typeface="Arial Narrow" pitchFamily="34" charset="0"/>
                <a:ea typeface="ＭＳ Ｐゴシック" charset="-128"/>
              </a:rPr>
              <a:t>Encryptor</a:t>
            </a:r>
            <a:r>
              <a:rPr lang="en-US" sz="1400" i="1" dirty="0">
                <a:latin typeface="Arial Narrow" pitchFamily="34" charset="0"/>
                <a:ea typeface="ＭＳ Ｐゴシック" charset="-128"/>
              </a:rPr>
              <a:t> for AES-</a:t>
            </a:r>
            <a:r>
              <a:rPr lang="en-US" sz="1400" i="1" dirty="0" err="1">
                <a:latin typeface="Arial Narrow" pitchFamily="34" charset="0"/>
                <a:ea typeface="ＭＳ Ｐゴシック" charset="-128"/>
              </a:rPr>
              <a:t>Rijndael</a:t>
            </a:r>
            <a:r>
              <a:rPr lang="en-US" sz="1400" dirty="0">
                <a:latin typeface="Arial Narrow" pitchFamily="34" charset="0"/>
                <a:ea typeface="ＭＳ Ｐゴシック" charset="-128"/>
              </a:rPr>
              <a:t>, DATE 2007</a:t>
            </a:r>
          </a:p>
          <a:p>
            <a:pPr marL="228600" indent="-228600">
              <a:buFont typeface="Arial" pitchFamily="34" charset="0"/>
              <a:buChar char="•"/>
              <a:defRPr/>
            </a:pPr>
            <a:r>
              <a:rPr lang="en-US" sz="1400" dirty="0">
                <a:latin typeface="Arial Narrow" pitchFamily="34" charset="0"/>
                <a:ea typeface="ＭＳ Ｐゴシック" charset="-128"/>
              </a:rPr>
              <a:t>A. Satoh et. al., </a:t>
            </a:r>
            <a:r>
              <a:rPr lang="en-US" sz="1400" i="1" dirty="0">
                <a:latin typeface="Arial Narrow" pitchFamily="34" charset="0"/>
                <a:ea typeface="ＭＳ Ｐゴシック" charset="-128"/>
              </a:rPr>
              <a:t>A compact </a:t>
            </a:r>
            <a:r>
              <a:rPr lang="en-US" sz="1400" i="1" dirty="0" err="1">
                <a:latin typeface="Arial Narrow" pitchFamily="34" charset="0"/>
                <a:ea typeface="ＭＳ Ｐゴシック" charset="-128"/>
              </a:rPr>
              <a:t>Rijndael</a:t>
            </a:r>
            <a:r>
              <a:rPr lang="en-US" sz="1400" i="1" dirty="0">
                <a:latin typeface="Arial Narrow" pitchFamily="34" charset="0"/>
                <a:ea typeface="ＭＳ Ｐゴシック" charset="-128"/>
              </a:rPr>
              <a:t> Hardware Architecture with S-box Optimization, </a:t>
            </a:r>
            <a:r>
              <a:rPr lang="en-US" sz="1400" dirty="0">
                <a:latin typeface="Arial Narrow" pitchFamily="34" charset="0"/>
                <a:ea typeface="ＭＳ Ｐゴシック" charset="-128"/>
              </a:rPr>
              <a:t>ASIACRYPT 2001</a:t>
            </a:r>
          </a:p>
          <a:p>
            <a:pPr marL="228600" indent="-228600">
              <a:buFont typeface="Arial" pitchFamily="34" charset="0"/>
              <a:buChar char="•"/>
              <a:defRPr/>
            </a:pPr>
            <a:r>
              <a:rPr lang="en-US" sz="1400" dirty="0">
                <a:latin typeface="Arial Narrow" pitchFamily="34" charset="0"/>
                <a:ea typeface="ＭＳ Ｐゴシック" charset="-128"/>
              </a:rPr>
              <a:t>I. </a:t>
            </a:r>
            <a:r>
              <a:rPr lang="en-US" sz="1400" dirty="0" err="1">
                <a:latin typeface="Arial Narrow" pitchFamily="34" charset="0"/>
                <a:ea typeface="ＭＳ Ｐゴシック" charset="-128"/>
              </a:rPr>
              <a:t>Verbauwhede</a:t>
            </a:r>
            <a:r>
              <a:rPr lang="en-US" sz="1400" dirty="0">
                <a:latin typeface="Arial Narrow" pitchFamily="34" charset="0"/>
                <a:ea typeface="ＭＳ Ｐゴシック" charset="-128"/>
              </a:rPr>
              <a:t>, P. </a:t>
            </a:r>
            <a:r>
              <a:rPr lang="en-US" sz="1400" dirty="0" err="1">
                <a:latin typeface="Arial Narrow" pitchFamily="34" charset="0"/>
                <a:ea typeface="ＭＳ Ｐゴシック" charset="-128"/>
              </a:rPr>
              <a:t>Schaumont</a:t>
            </a:r>
            <a:r>
              <a:rPr lang="en-US" sz="1400" dirty="0">
                <a:latin typeface="Arial Narrow" pitchFamily="34" charset="0"/>
                <a:ea typeface="ＭＳ Ｐゴシック" charset="-128"/>
              </a:rPr>
              <a:t>, H. </a:t>
            </a:r>
            <a:r>
              <a:rPr lang="en-US" sz="1400" dirty="0" err="1">
                <a:latin typeface="Arial Narrow" pitchFamily="34" charset="0"/>
                <a:ea typeface="ＭＳ Ｐゴシック" charset="-128"/>
              </a:rPr>
              <a:t>Kuo</a:t>
            </a:r>
            <a:r>
              <a:rPr lang="en-US" sz="1400" i="1" dirty="0">
                <a:latin typeface="Arial Narrow" pitchFamily="34" charset="0"/>
                <a:ea typeface="ＭＳ Ｐゴシック" charset="-128"/>
              </a:rPr>
              <a:t>Design and Performance Testing of a 2.29-GB/s </a:t>
            </a:r>
            <a:r>
              <a:rPr lang="en-US" sz="1400" i="1" dirty="0" err="1">
                <a:latin typeface="Arial Narrow" pitchFamily="34" charset="0"/>
                <a:ea typeface="ＭＳ Ｐゴシック" charset="-128"/>
              </a:rPr>
              <a:t>Rijndael</a:t>
            </a:r>
            <a:r>
              <a:rPr lang="en-US" sz="1400" i="1" dirty="0">
                <a:latin typeface="Arial Narrow" pitchFamily="34" charset="0"/>
                <a:ea typeface="ＭＳ Ｐゴシック" charset="-128"/>
              </a:rPr>
              <a:t> Processor, </a:t>
            </a:r>
            <a:r>
              <a:rPr lang="en-US" sz="1400" dirty="0">
                <a:latin typeface="Arial Narrow" pitchFamily="34" charset="0"/>
                <a:ea typeface="ＭＳ Ｐゴシック" charset="-128"/>
              </a:rPr>
              <a:t>IEEE Journal of Solid State Circuit, 2003.</a:t>
            </a:r>
          </a:p>
          <a:p>
            <a:pPr marL="228600" indent="-228600">
              <a:buFont typeface="Arial" pitchFamily="34" charset="0"/>
              <a:buChar char="•"/>
              <a:defRPr/>
            </a:pPr>
            <a:r>
              <a:rPr lang="en-US" sz="1400" dirty="0">
                <a:latin typeface="Arial Narrow" pitchFamily="34" charset="0"/>
                <a:ea typeface="ＭＳ Ｐゴシック" charset="-128"/>
              </a:rPr>
              <a:t>A . </a:t>
            </a:r>
            <a:r>
              <a:rPr lang="en-US" sz="1400" dirty="0" err="1">
                <a:latin typeface="Arial Narrow" pitchFamily="34" charset="0"/>
                <a:ea typeface="ＭＳ Ｐゴシック" charset="-128"/>
              </a:rPr>
              <a:t>Hodjat</a:t>
            </a:r>
            <a:r>
              <a:rPr lang="en-US" sz="1400" dirty="0">
                <a:latin typeface="Arial Narrow" pitchFamily="34" charset="0"/>
                <a:ea typeface="ＭＳ Ｐゴシック" charset="-128"/>
              </a:rPr>
              <a:t> et. al. </a:t>
            </a:r>
            <a:r>
              <a:rPr lang="en-US" sz="1400" i="1" dirty="0">
                <a:latin typeface="Arial Narrow" pitchFamily="34" charset="0"/>
                <a:ea typeface="ＭＳ Ｐゴシック" charset="-128"/>
              </a:rPr>
              <a:t>Area Throughput Tradeoffs for Fully Pipelined 30 to 70 </a:t>
            </a:r>
            <a:r>
              <a:rPr lang="en-US" sz="1400" i="1" dirty="0" err="1">
                <a:latin typeface="Arial Narrow" pitchFamily="34" charset="0"/>
                <a:ea typeface="ＭＳ Ｐゴシック" charset="-128"/>
              </a:rPr>
              <a:t>Gbits</a:t>
            </a:r>
            <a:r>
              <a:rPr lang="en-US" sz="1400" i="1" dirty="0">
                <a:latin typeface="Arial Narrow" pitchFamily="34" charset="0"/>
                <a:ea typeface="ＭＳ Ｐゴシック" charset="-128"/>
              </a:rPr>
              <a:t>/s AES Processors,  </a:t>
            </a:r>
            <a:r>
              <a:rPr lang="en-US" sz="1400" dirty="0">
                <a:latin typeface="Arial Narrow" pitchFamily="34" charset="0"/>
                <a:ea typeface="ＭＳ Ｐゴシック" charset="-128"/>
              </a:rPr>
              <a:t>IEEE Trans on </a:t>
            </a:r>
            <a:r>
              <a:rPr lang="nl-NL" sz="1400" dirty="0">
                <a:latin typeface="Arial Narrow" pitchFamily="34" charset="0"/>
                <a:ea typeface="ＭＳ Ｐゴシック" charset="-128"/>
              </a:rPr>
              <a:t>Computers 2006</a:t>
            </a:r>
            <a:endParaRPr lang="en-US" sz="1400" dirty="0">
              <a:latin typeface="Arial Narrow" pitchFamily="34" charset="0"/>
              <a:ea typeface="ＭＳ Ｐゴシック" charset="-128"/>
            </a:endParaRPr>
          </a:p>
          <a:p>
            <a:pPr>
              <a:defRPr/>
            </a:pPr>
            <a:endParaRPr lang="en-US" sz="1400" dirty="0">
              <a:latin typeface="Arial Narrow" pitchFamily="34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709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265176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2"/>
                </a:solidFill>
              </a:rPr>
              <a:t>State of the Art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21218" name="Content Placeholder 2"/>
          <p:cNvSpPr>
            <a:spLocks noGrp="1"/>
          </p:cNvSpPr>
          <p:nvPr>
            <p:ph idx="1"/>
          </p:nvPr>
        </p:nvSpPr>
        <p:spPr>
          <a:xfrm>
            <a:off x="594360" y="1590739"/>
            <a:ext cx="10515600" cy="4351338"/>
          </a:xfrm>
        </p:spPr>
        <p:txBody>
          <a:bodyPr/>
          <a:lstStyle/>
          <a:p>
            <a:r>
              <a:rPr lang="en-US" dirty="0" smtClean="0">
                <a:ea typeface="ＭＳ Ｐゴシック"/>
                <a:cs typeface="ＭＳ Ｐゴシック"/>
              </a:rPr>
              <a:t>Intel has introduced dedicated hardware for AES on its microprocessors</a:t>
            </a:r>
          </a:p>
          <a:p>
            <a:r>
              <a:rPr lang="en-US" dirty="0" smtClean="0">
                <a:ea typeface="ＭＳ Ｐゴシック"/>
                <a:cs typeface="ＭＳ Ｐゴシック"/>
              </a:rPr>
              <a:t>These are accessed by dedicated AES instructions</a:t>
            </a:r>
          </a:p>
          <a:p>
            <a:r>
              <a:rPr lang="en-US" dirty="0" smtClean="0">
                <a:ea typeface="ＭＳ Ｐゴシック"/>
                <a:cs typeface="ＭＳ Ｐゴシック"/>
              </a:rPr>
              <a:t>The AES design consists of:</a:t>
            </a:r>
          </a:p>
          <a:p>
            <a:pPr lvl="1"/>
            <a:r>
              <a:rPr lang="en-US" dirty="0" smtClean="0">
                <a:ea typeface="ＭＳ Ｐゴシック"/>
              </a:rPr>
              <a:t>Standard techniques used such as composite fields, single map – reverse map, etc.</a:t>
            </a:r>
          </a:p>
          <a:p>
            <a:pPr lvl="1"/>
            <a:r>
              <a:rPr lang="en-US" dirty="0" smtClean="0">
                <a:ea typeface="ＭＳ Ｐゴシック"/>
              </a:rPr>
              <a:t>Speed of 53Gbps obtained by fully custom design flow on 45nm technology.</a:t>
            </a:r>
          </a:p>
        </p:txBody>
      </p:sp>
      <p:sp>
        <p:nvSpPr>
          <p:cNvPr id="521219" name="TextBox 3"/>
          <p:cNvSpPr txBox="1">
            <a:spLocks noChangeArrowheads="1"/>
          </p:cNvSpPr>
          <p:nvPr/>
        </p:nvSpPr>
        <p:spPr bwMode="auto">
          <a:xfrm>
            <a:off x="594360" y="5066158"/>
            <a:ext cx="79121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dirty="0">
                <a:latin typeface="Arial Narrow" pitchFamily="34" charset="0"/>
              </a:rPr>
              <a:t>S. Mathew, </a:t>
            </a:r>
            <a:r>
              <a:rPr lang="en-US" sz="1400" i="1" dirty="0">
                <a:latin typeface="Arial Narrow" pitchFamily="34" charset="0"/>
              </a:rPr>
              <a:t>53Gbps Native GF(2</a:t>
            </a:r>
            <a:r>
              <a:rPr lang="en-US" sz="1400" i="1" baseline="30000" dirty="0">
                <a:latin typeface="Arial Narrow" pitchFamily="34" charset="0"/>
              </a:rPr>
              <a:t>4</a:t>
            </a:r>
            <a:r>
              <a:rPr lang="en-US" sz="1400" i="1" dirty="0">
                <a:latin typeface="Arial Narrow" pitchFamily="34" charset="0"/>
              </a:rPr>
              <a:t>)</a:t>
            </a:r>
            <a:r>
              <a:rPr lang="en-US" sz="1400" i="1" baseline="30000" dirty="0">
                <a:latin typeface="Arial Narrow" pitchFamily="34" charset="0"/>
              </a:rPr>
              <a:t>2</a:t>
            </a:r>
            <a:r>
              <a:rPr lang="en-US" sz="1400" i="1" dirty="0">
                <a:latin typeface="Arial Narrow" pitchFamily="34" charset="0"/>
              </a:rPr>
              <a:t> Composite Field AES-Encrypt/Decrypt Accelerator for Content Protection in 45nm </a:t>
            </a:r>
          </a:p>
          <a:p>
            <a:r>
              <a:rPr lang="en-US" sz="1400" i="1" dirty="0">
                <a:latin typeface="Arial Narrow" pitchFamily="34" charset="0"/>
              </a:rPr>
              <a:t>High Performance </a:t>
            </a:r>
            <a:r>
              <a:rPr lang="en-US" sz="1400" i="1" dirty="0" err="1">
                <a:latin typeface="Arial Narrow" pitchFamily="34" charset="0"/>
              </a:rPr>
              <a:t>Microprocessors,</a:t>
            </a:r>
            <a:r>
              <a:rPr lang="en-US" sz="1400" dirty="0" err="1">
                <a:latin typeface="Arial Narrow" pitchFamily="34" charset="0"/>
              </a:rPr>
              <a:t>VTS</a:t>
            </a:r>
            <a:r>
              <a:rPr lang="en-US" sz="1400" dirty="0">
                <a:latin typeface="Arial Narrow" pitchFamily="34" charset="0"/>
              </a:rPr>
              <a:t> 2010</a:t>
            </a:r>
          </a:p>
        </p:txBody>
      </p:sp>
    </p:spTree>
    <p:extLst>
      <p:ext uri="{BB962C8B-B14F-4D97-AF65-F5344CB8AC3E}">
        <p14:creationId xmlns:p14="http://schemas.microsoft.com/office/powerpoint/2010/main" val="174604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tx2"/>
                </a:solidFill>
              </a:rPr>
              <a:t>Intel’s AES Hardware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2224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15184" y="1289494"/>
            <a:ext cx="2259014" cy="3840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4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17592" y="1289494"/>
            <a:ext cx="2209800" cy="254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45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35240" y="1272096"/>
            <a:ext cx="2133600" cy="251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46" name="TextBox 6"/>
          <p:cNvSpPr txBox="1">
            <a:spLocks noChangeArrowheads="1"/>
          </p:cNvSpPr>
          <p:nvPr/>
        </p:nvSpPr>
        <p:spPr bwMode="auto">
          <a:xfrm>
            <a:off x="393192" y="5210238"/>
            <a:ext cx="79121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dirty="0">
                <a:latin typeface="Arial Narrow" pitchFamily="34" charset="0"/>
              </a:rPr>
              <a:t>S. Mathew, </a:t>
            </a:r>
            <a:r>
              <a:rPr lang="en-US" sz="1400" i="1" dirty="0">
                <a:latin typeface="Arial Narrow" pitchFamily="34" charset="0"/>
              </a:rPr>
              <a:t>53Gbps Native GF(2</a:t>
            </a:r>
            <a:r>
              <a:rPr lang="en-US" sz="1400" i="1" baseline="30000" dirty="0">
                <a:latin typeface="Arial Narrow" pitchFamily="34" charset="0"/>
              </a:rPr>
              <a:t>4)2</a:t>
            </a:r>
            <a:r>
              <a:rPr lang="en-US" sz="1400" i="1" dirty="0">
                <a:latin typeface="Arial Narrow" pitchFamily="34" charset="0"/>
              </a:rPr>
              <a:t> Composite Field AES-Encrypt/Decrypt Accelerator for Content Protection in 45nm </a:t>
            </a:r>
          </a:p>
          <a:p>
            <a:r>
              <a:rPr lang="en-US" sz="1400" i="1" dirty="0">
                <a:latin typeface="Arial Narrow" pitchFamily="34" charset="0"/>
              </a:rPr>
              <a:t>High Performance </a:t>
            </a:r>
            <a:r>
              <a:rPr lang="en-US" sz="1400" i="1" dirty="0" err="1">
                <a:latin typeface="Arial Narrow" pitchFamily="34" charset="0"/>
              </a:rPr>
              <a:t>Microprocessors,</a:t>
            </a:r>
            <a:r>
              <a:rPr lang="en-US" sz="1400" dirty="0" err="1">
                <a:latin typeface="Arial Narrow" pitchFamily="34" charset="0"/>
              </a:rPr>
              <a:t>VTS</a:t>
            </a:r>
            <a:r>
              <a:rPr lang="en-US" sz="1400" dirty="0">
                <a:latin typeface="Arial Narrow" pitchFamily="34" charset="0"/>
              </a:rPr>
              <a:t> 2010</a:t>
            </a:r>
          </a:p>
        </p:txBody>
      </p:sp>
    </p:spTree>
    <p:extLst>
      <p:ext uri="{BB962C8B-B14F-4D97-AF65-F5344CB8AC3E}">
        <p14:creationId xmlns:p14="http://schemas.microsoft.com/office/powerpoint/2010/main" val="48703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9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8912" y="421023"/>
            <a:ext cx="10579608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 smtClean="0">
                <a:solidFill>
                  <a:srgbClr val="C00000"/>
                </a:solidFill>
              </a:rPr>
              <a:t>Conclusion</a:t>
            </a:r>
            <a:r>
              <a:rPr lang="en-US" b="1" dirty="0" smtClean="0"/>
              <a:t>:</a:t>
            </a:r>
          </a:p>
          <a:p>
            <a:pPr>
              <a:lnSpc>
                <a:spcPct val="200000"/>
              </a:lnSpc>
            </a:pPr>
            <a:r>
              <a:rPr lang="en-US" b="1" dirty="0" smtClean="0"/>
              <a:t>Expressing AES in composite fields.</a:t>
            </a:r>
          </a:p>
          <a:p>
            <a:pPr>
              <a:lnSpc>
                <a:spcPct val="200000"/>
              </a:lnSpc>
            </a:pPr>
            <a:r>
              <a:rPr lang="en-US" b="1" dirty="0" smtClean="0"/>
              <a:t>Techniques using Isomorphism efficient for S-boxes.</a:t>
            </a:r>
          </a:p>
          <a:p>
            <a:pPr>
              <a:lnSpc>
                <a:spcPct val="200000"/>
              </a:lnSpc>
            </a:pPr>
            <a:r>
              <a:rPr lang="en-US" b="1" dirty="0" err="1" smtClean="0"/>
              <a:t>MixColumns</a:t>
            </a:r>
            <a:r>
              <a:rPr lang="en-US" b="1" dirty="0" smtClean="0"/>
              <a:t> and Inverse </a:t>
            </a:r>
            <a:r>
              <a:rPr lang="en-US" b="1" dirty="0" err="1" smtClean="0"/>
              <a:t>MixColumns</a:t>
            </a:r>
            <a:r>
              <a:rPr lang="en-US" b="1" dirty="0" smtClean="0"/>
              <a:t> can be efficiently combined.</a:t>
            </a:r>
          </a:p>
          <a:p>
            <a:pPr>
              <a:lnSpc>
                <a:spcPct val="200000"/>
              </a:lnSpc>
            </a:pPr>
            <a:r>
              <a:rPr lang="en-US" b="1" dirty="0" smtClean="0"/>
              <a:t>Encryption and decryption of AES can be made similar by using its structure.</a:t>
            </a:r>
          </a:p>
          <a:p>
            <a:pPr>
              <a:lnSpc>
                <a:spcPct val="200000"/>
              </a:lnSpc>
            </a:pPr>
            <a:r>
              <a:rPr lang="en-US" b="1" dirty="0" smtClean="0"/>
              <a:t>Combined encryption and decryption saves gates.</a:t>
            </a:r>
          </a:p>
          <a:p>
            <a:pPr>
              <a:lnSpc>
                <a:spcPct val="200000"/>
              </a:lnSpc>
            </a:pPr>
            <a:endParaRPr lang="en-US" b="1" dirty="0" smtClean="0"/>
          </a:p>
          <a:p>
            <a:pPr>
              <a:lnSpc>
                <a:spcPct val="200000"/>
              </a:lnSpc>
            </a:pPr>
            <a:r>
              <a:rPr lang="en-US" b="1" dirty="0" smtClean="0"/>
              <a:t> </a:t>
            </a:r>
          </a:p>
          <a:p>
            <a:pPr>
              <a:lnSpc>
                <a:spcPct val="200000"/>
              </a:lnSpc>
            </a:pPr>
            <a:endParaRPr lang="en-US" b="1" dirty="0" smtClean="0"/>
          </a:p>
          <a:p>
            <a:pPr>
              <a:lnSpc>
                <a:spcPct val="200000"/>
              </a:lnSpc>
            </a:pPr>
            <a:endParaRPr lang="en-US" b="1" dirty="0" smtClean="0"/>
          </a:p>
          <a:p>
            <a:pPr>
              <a:lnSpc>
                <a:spcPct val="200000"/>
              </a:lnSpc>
            </a:pPr>
            <a:r>
              <a:rPr lang="en-US" b="1" dirty="0" smtClean="0"/>
              <a:t> </a:t>
            </a:r>
          </a:p>
          <a:p>
            <a:pPr>
              <a:lnSpc>
                <a:spcPct val="200000"/>
              </a:lnSpc>
            </a:pPr>
            <a:endParaRPr lang="en-US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41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9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48" y="365125"/>
            <a:ext cx="10515600" cy="1325563"/>
          </a:xfrm>
        </p:spPr>
        <p:txBody>
          <a:bodyPr/>
          <a:lstStyle/>
          <a:p>
            <a:r>
              <a:rPr lang="en-US" dirty="0" err="1" smtClean="0"/>
              <a:t>SubBytes</a:t>
            </a:r>
            <a:r>
              <a:rPr lang="en-US" dirty="0" smtClean="0"/>
              <a:t> in Composite Fields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5048" y="1690688"/>
                <a:ext cx="1051560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𝑌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𝐵</m:t>
                    </m:r>
                    <m:r>
                      <a:rPr lang="en-US" b="0" i="1" smtClean="0">
                        <a:latin typeface="Cambria Math" charset="0"/>
                      </a:rPr>
                      <m:t>.</m:t>
                    </m:r>
                  </m:oMath>
                </a14:m>
                <a:endParaRPr lang="en-US" b="0" dirty="0" smtClean="0"/>
              </a:p>
              <a:p>
                <a:r>
                  <a:rPr lang="en-US" dirty="0" smtClean="0"/>
                  <a:t>In composite fields,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𝑇𝐵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𝑇𝐴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𝑇𝐵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,  </m:t>
                    </m:r>
                  </m:oMath>
                </a14:m>
                <a:r>
                  <a:rPr lang="en-US" dirty="0" smtClean="0"/>
                  <a:t>where the affine matrixes A and B are updated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𝑇𝐴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𝐵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𝑇𝐵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5048" y="1690688"/>
                <a:ext cx="10515600" cy="4351338"/>
              </a:xfrm>
              <a:blipFill rotWithShape="0">
                <a:blip r:embed="rId2"/>
                <a:stretch>
                  <a:fillRect r="-1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05840" y="4343400"/>
                <a:ext cx="8412480" cy="101309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It may be emphasized that due to the isomorphism property,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n-US" dirty="0" smtClean="0"/>
                  <a:t>Thus, we apply the transformed matrices A’ and B’ on the data which is in the composite field. Thus we can avoid the intermediate field transformations.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0" y="4343400"/>
                <a:ext cx="8412480" cy="1013098"/>
              </a:xfrm>
              <a:prstGeom prst="rect">
                <a:avLst/>
              </a:prstGeom>
              <a:blipFill rotWithShape="0">
                <a:blip r:embed="rId3"/>
                <a:stretch>
                  <a:fillRect l="-507" r="-796" b="-773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13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192" y="273685"/>
            <a:ext cx="10887456" cy="1325563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Effect on the matrix values of the Affine Transformation</a:t>
            </a:r>
            <a:endParaRPr lang="en-US" sz="36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3192" y="1232337"/>
                <a:ext cx="10515600" cy="4351338"/>
              </a:xfrm>
            </p:spPr>
            <p:txBody>
              <a:bodyPr/>
              <a:lstStyle/>
              <a:p>
                <a:r>
                  <a:rPr lang="en-US" dirty="0" smtClean="0"/>
                  <a:t>The irreducible polynomial used is say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𝑌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𝜏</m:t>
                    </m:r>
                  </m:oMath>
                </a14:m>
                <a:r>
                  <a:rPr lang="en-US" dirty="0" smtClean="0"/>
                  <a:t>. 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𝜏</m:t>
                    </m:r>
                  </m:oMath>
                </a14:m>
                <a:r>
                  <a:rPr lang="en-US" dirty="0" smtClean="0"/>
                  <a:t> is a primitive element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𝐺𝐹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 smtClean="0"/>
                  <a:t>. We choose,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𝜏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𝜔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14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𝜔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0010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is an element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𝐺𝐹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 smtClean="0"/>
                  <a:t>. </a:t>
                </a:r>
              </a:p>
              <a:p>
                <a:r>
                  <a:rPr lang="en-US" dirty="0" smtClean="0"/>
                  <a:t>A key point is that depending on the choice above the matrix A’ will change, and also its cost. </a:t>
                </a:r>
              </a:p>
              <a:p>
                <a:r>
                  <a:rPr lang="en-US" dirty="0" smtClean="0"/>
                  <a:t>For example, with the above choice let us compare with the original matrix for AES. The number of 1s reduce from 40 to 18!!!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192" y="1232337"/>
                <a:ext cx="10515600" cy="4351338"/>
              </a:xfrm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008" y="4232496"/>
            <a:ext cx="2702814" cy="16686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822" y="4201084"/>
            <a:ext cx="2949067" cy="1700051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087368" y="4764024"/>
            <a:ext cx="886968" cy="4754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83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Transforming </a:t>
            </a:r>
            <a:r>
              <a:rPr lang="en-US" dirty="0"/>
              <a:t>GF(2</a:t>
            </a:r>
            <a:r>
              <a:rPr lang="en-US" baseline="30000" dirty="0"/>
              <a:t>8</a:t>
            </a:r>
            <a:r>
              <a:rPr lang="en-US" dirty="0"/>
              <a:t>) to GF(2</a:t>
            </a:r>
            <a:r>
              <a:rPr lang="en-US" baseline="30000" dirty="0"/>
              <a:t>4</a:t>
            </a:r>
            <a:r>
              <a:rPr lang="en-US" dirty="0"/>
              <a:t>)</a:t>
            </a:r>
            <a:r>
              <a:rPr lang="en-US" baseline="30000" dirty="0"/>
              <a:t>2</a:t>
            </a:r>
            <a:r>
              <a:rPr lang="en-US" dirty="0" smtClean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2752" y="1405001"/>
                <a:ext cx="10515600" cy="4351338"/>
              </a:xfrm>
            </p:spPr>
            <p:txBody>
              <a:bodyPr/>
              <a:lstStyle/>
              <a:p>
                <a:r>
                  <a:rPr lang="en-US" dirty="0" smtClean="0"/>
                  <a:t>Previous efficient technique works when all field polynomials are primitive.</a:t>
                </a:r>
              </a:p>
              <a:p>
                <a:r>
                  <a:rPr lang="en-US" dirty="0" smtClean="0"/>
                  <a:t>However, in case of AES the field polynomial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𝑧</m:t>
                    </m:r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 smtClean="0"/>
                  <a:t> is irreducible but not primitive.</a:t>
                </a:r>
              </a:p>
              <a:p>
                <a:r>
                  <a:rPr lang="en-US" dirty="0" smtClean="0"/>
                  <a:t>Since the field is small our exhaustive technique can be applied.</a:t>
                </a:r>
              </a:p>
              <a:p>
                <a:r>
                  <a:rPr lang="en-US" dirty="0" smtClean="0"/>
                  <a:t>Basic idea was mapping a primitive element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𝐺𝐹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, say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dirty="0" smtClean="0"/>
                  <a:t> to a primitive element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𝐺𝐹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4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/>
                  <a:t>, say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For the remaining elements we map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𝛾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, ∀</m:t>
                    </m:r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</a:rPr>
                      <m:t>∈[0,⋯, 255]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2752" y="1405001"/>
                <a:ext cx="10515600" cy="4351338"/>
              </a:xfrm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4561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An Example T from GF(2</a:t>
            </a:r>
            <a:r>
              <a:rPr lang="en-US" baseline="30000" dirty="0" smtClean="0">
                <a:solidFill>
                  <a:schemeClr val="tx2"/>
                </a:solidFill>
              </a:rPr>
              <a:t>8</a:t>
            </a:r>
            <a:r>
              <a:rPr lang="en-US" dirty="0" smtClean="0">
                <a:solidFill>
                  <a:schemeClr val="tx2"/>
                </a:solidFill>
              </a:rPr>
              <a:t>) to GF(2</a:t>
            </a:r>
            <a:r>
              <a:rPr lang="en-US" baseline="30000" dirty="0" smtClean="0">
                <a:solidFill>
                  <a:schemeClr val="tx2"/>
                </a:solidFill>
              </a:rPr>
              <a:t>4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r>
              <a:rPr lang="en-US" baseline="30000" dirty="0" smtClean="0">
                <a:solidFill>
                  <a:schemeClr val="tx2"/>
                </a:solidFill>
              </a:rPr>
              <a:t>2</a:t>
            </a:r>
            <a:endParaRPr lang="en-US" baseline="30000" dirty="0">
              <a:solidFill>
                <a:schemeClr val="tx2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" y="1563624"/>
            <a:ext cx="3792030" cy="246531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465638" y="2240280"/>
                <a:ext cx="6443154" cy="92333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Consider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2∈</m:t>
                    </m:r>
                    <m:r>
                      <a:rPr lang="en-US" b="0" i="1" smtClean="0">
                        <a:latin typeface="Cambria Math" charset="0"/>
                      </a:rPr>
                      <m:t>𝐺𝐹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8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dirty="0" err="1" smtClean="0"/>
                  <a:t>ie</a:t>
                </a:r>
                <a:r>
                  <a:rPr lang="en-US" dirty="0" smtClean="0"/>
                  <a:t> can be denoted as (0000 0010).</a:t>
                </a:r>
              </a:p>
              <a:p>
                <a:r>
                  <a:rPr lang="en-US" dirty="0" smtClean="0"/>
                  <a:t>Thus, T(2) would be in GF(2</a:t>
                </a:r>
                <a:r>
                  <a:rPr lang="en-US" baseline="30000" dirty="0" smtClean="0"/>
                  <a:t>4</a:t>
                </a:r>
                <a:r>
                  <a:rPr lang="en-US" dirty="0" smtClean="0"/>
                  <a:t>)</a:t>
                </a:r>
                <a:r>
                  <a:rPr lang="en-US" baseline="30000" dirty="0" smtClean="0"/>
                  <a:t>2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ie</a:t>
                </a:r>
                <a:r>
                  <a:rPr lang="en-US" dirty="0" smtClean="0"/>
                  <a:t>. (0010 1110)=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11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is the primitive element of GF(2</a:t>
                </a:r>
                <a:r>
                  <a:rPr lang="en-US" baseline="30000" dirty="0" smtClean="0"/>
                  <a:t>4</a:t>
                </a:r>
                <a:r>
                  <a:rPr lang="en-US" dirty="0" smtClean="0"/>
                  <a:t>), modulo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5638" y="2240280"/>
                <a:ext cx="6443154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755" t="-37908" b="-4705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69392" y="4356304"/>
            <a:ext cx="8967216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Atri</a:t>
            </a:r>
            <a:r>
              <a:rPr lang="en-US" dirty="0"/>
              <a:t> </a:t>
            </a:r>
            <a:r>
              <a:rPr lang="en-US" dirty="0" err="1"/>
              <a:t>Rudra</a:t>
            </a:r>
            <a:r>
              <a:rPr lang="en-US" dirty="0"/>
              <a:t>, Pradeep K. </a:t>
            </a:r>
            <a:r>
              <a:rPr lang="en-US" dirty="0" err="1"/>
              <a:t>Dubey</a:t>
            </a:r>
            <a:r>
              <a:rPr lang="en-US" dirty="0"/>
              <a:t>, </a:t>
            </a:r>
            <a:r>
              <a:rPr lang="en-US" dirty="0" err="1"/>
              <a:t>Charanjit</a:t>
            </a:r>
            <a:r>
              <a:rPr lang="en-US" dirty="0"/>
              <a:t> S. </a:t>
            </a:r>
            <a:r>
              <a:rPr lang="en-US" dirty="0" err="1"/>
              <a:t>Jutla</a:t>
            </a:r>
            <a:r>
              <a:rPr lang="en-US" dirty="0"/>
              <a:t>, Vijay Kumar, </a:t>
            </a:r>
            <a:r>
              <a:rPr lang="en-US" dirty="0" err="1"/>
              <a:t>Josyula</a:t>
            </a:r>
            <a:r>
              <a:rPr lang="en-US" dirty="0"/>
              <a:t> R. Rao, Pankaj </a:t>
            </a:r>
            <a:r>
              <a:rPr lang="en-US" dirty="0" err="1"/>
              <a:t>Rohatgi:Efficient</a:t>
            </a:r>
            <a:r>
              <a:rPr lang="en-US" dirty="0"/>
              <a:t> </a:t>
            </a:r>
            <a:r>
              <a:rPr lang="en-US" dirty="0" err="1"/>
              <a:t>Rijndael</a:t>
            </a:r>
            <a:r>
              <a:rPr lang="en-US" dirty="0"/>
              <a:t> Encryption Implementation with Composite Field Arithmetic. CHES 2001: 171-184</a:t>
            </a:r>
          </a:p>
        </p:txBody>
      </p:sp>
    </p:spTree>
    <p:extLst>
      <p:ext uri="{BB962C8B-B14F-4D97-AF65-F5344CB8AC3E}">
        <p14:creationId xmlns:p14="http://schemas.microsoft.com/office/powerpoint/2010/main" val="1041365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Title 1"/>
          <p:cNvSpPr>
            <a:spLocks noGrp="1"/>
          </p:cNvSpPr>
          <p:nvPr>
            <p:ph type="title" idx="4294967295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en-US" dirty="0" smtClean="0">
                <a:solidFill>
                  <a:schemeClr val="tx2"/>
                </a:solidFill>
              </a:rPr>
              <a:t>Mix Columns in Composite Fields</a:t>
            </a:r>
          </a:p>
        </p:txBody>
      </p:sp>
      <p:graphicFrame>
        <p:nvGraphicFramePr>
          <p:cNvPr id="1126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2525309"/>
              </p:ext>
            </p:extLst>
          </p:nvPr>
        </p:nvGraphicFramePr>
        <p:xfrm>
          <a:off x="2863850" y="1399383"/>
          <a:ext cx="1295400" cy="1312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" name="Equation" r:id="rId3" imgW="914400" imgH="927000" progId="Equation.3">
                  <p:embed/>
                </p:oleObj>
              </mc:Choice>
              <mc:Fallback>
                <p:oleObj name="Equation" r:id="rId3" imgW="91440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3850" y="1399383"/>
                        <a:ext cx="1295400" cy="1312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ight Arrow 4"/>
          <p:cNvSpPr/>
          <p:nvPr/>
        </p:nvSpPr>
        <p:spPr>
          <a:xfrm>
            <a:off x="4729956" y="2016521"/>
            <a:ext cx="1295400" cy="304800"/>
          </a:xfrm>
          <a:prstGeom prst="rightArrow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274" name="TextBox 5"/>
          <p:cNvSpPr txBox="1">
            <a:spLocks noChangeArrowheads="1"/>
          </p:cNvSpPr>
          <p:nvPr/>
        </p:nvSpPr>
        <p:spPr bwMode="auto">
          <a:xfrm>
            <a:off x="4419600" y="1598612"/>
            <a:ext cx="20145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latin typeface="Calibri" charset="0"/>
              </a:rPr>
              <a:t>In Composite Fields</a:t>
            </a:r>
          </a:p>
        </p:txBody>
      </p:sp>
      <p:graphicFrame>
        <p:nvGraphicFramePr>
          <p:cNvPr id="1126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6510981"/>
              </p:ext>
            </p:extLst>
          </p:nvPr>
        </p:nvGraphicFramePr>
        <p:xfrm>
          <a:off x="6434138" y="1361280"/>
          <a:ext cx="2482850" cy="1312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" name="Equation" r:id="rId5" imgW="1752480" imgH="927000" progId="Equation.3">
                  <p:embed/>
                </p:oleObj>
              </mc:Choice>
              <mc:Fallback>
                <p:oleObj name="Equation" r:id="rId5" imgW="175248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4138" y="1361280"/>
                        <a:ext cx="2482850" cy="1312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8143174"/>
              </p:ext>
            </p:extLst>
          </p:nvPr>
        </p:nvGraphicFramePr>
        <p:xfrm>
          <a:off x="6743701" y="3119175"/>
          <a:ext cx="1447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1" name="Equation" r:id="rId7" imgW="774360" imgH="203040" progId="Equation.3">
                  <p:embed/>
                </p:oleObj>
              </mc:Choice>
              <mc:Fallback>
                <p:oleObj name="Equation" r:id="rId7" imgW="7743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3701" y="3119175"/>
                        <a:ext cx="1447800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5" name="TextBox 8"/>
          <p:cNvSpPr txBox="1">
            <a:spLocks noChangeArrowheads="1"/>
          </p:cNvSpPr>
          <p:nvPr/>
        </p:nvSpPr>
        <p:spPr bwMode="auto">
          <a:xfrm>
            <a:off x="4264311" y="2785527"/>
            <a:ext cx="47085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 dirty="0">
                <a:latin typeface="Calibri" charset="0"/>
              </a:rPr>
              <a:t>Consider the composite field GF((2</a:t>
            </a:r>
            <a:r>
              <a:rPr lang="en-US" altLang="en-US" sz="2000" baseline="30000" dirty="0">
                <a:latin typeface="Calibri" charset="0"/>
              </a:rPr>
              <a:t>4</a:t>
            </a:r>
            <a:r>
              <a:rPr lang="en-US" altLang="en-US" sz="2000" dirty="0">
                <a:latin typeface="Calibri" charset="0"/>
              </a:rPr>
              <a:t>)</a:t>
            </a:r>
            <a:r>
              <a:rPr lang="en-US" altLang="en-US" sz="2000" baseline="30000" dirty="0">
                <a:latin typeface="Calibri" charset="0"/>
              </a:rPr>
              <a:t>2</a:t>
            </a:r>
            <a:r>
              <a:rPr lang="en-US" altLang="en-US" sz="2000" dirty="0">
                <a:latin typeface="Calibri" charset="0"/>
              </a:rPr>
              <a:t>) with </a:t>
            </a:r>
          </a:p>
          <a:p>
            <a:pPr eaLnBrk="1" hangingPunct="1"/>
            <a:r>
              <a:rPr lang="en-US" altLang="en-US" sz="2000" dirty="0">
                <a:latin typeface="Calibri" charset="0"/>
              </a:rPr>
              <a:t>irreducible polynomial </a:t>
            </a:r>
          </a:p>
        </p:txBody>
      </p:sp>
      <p:sp>
        <p:nvSpPr>
          <p:cNvPr id="11276" name="TextBox 9"/>
          <p:cNvSpPr txBox="1">
            <a:spLocks noChangeArrowheads="1"/>
          </p:cNvSpPr>
          <p:nvPr/>
        </p:nvSpPr>
        <p:spPr bwMode="auto">
          <a:xfrm>
            <a:off x="4264311" y="3380816"/>
            <a:ext cx="44910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2000">
                <a:latin typeface="Calibri" charset="0"/>
              </a:rPr>
              <a:t>Every element in this field is represented </a:t>
            </a:r>
          </a:p>
          <a:p>
            <a:pPr algn="ctr" eaLnBrk="1" hangingPunct="1"/>
            <a:r>
              <a:rPr lang="en-US" altLang="en-US" sz="2000" dirty="0">
                <a:latin typeface="Calibri" charset="0"/>
              </a:rPr>
              <a:t>as </a:t>
            </a:r>
            <a:r>
              <a:rPr lang="en-US" altLang="en-US" sz="2000" b="1" dirty="0">
                <a:latin typeface="Calibri" charset="0"/>
              </a:rPr>
              <a:t>a</a:t>
            </a:r>
            <a:r>
              <a:rPr lang="en-US" altLang="en-US" sz="2000" b="1" baseline="-25000" dirty="0">
                <a:latin typeface="Calibri" charset="0"/>
              </a:rPr>
              <a:t>1</a:t>
            </a:r>
            <a:r>
              <a:rPr lang="en-US" altLang="en-US" sz="2000" b="1" dirty="0">
                <a:latin typeface="Calibri" charset="0"/>
              </a:rPr>
              <a:t>x + a</a:t>
            </a:r>
            <a:r>
              <a:rPr lang="en-US" altLang="en-US" sz="2000" b="1" baseline="-25000" dirty="0">
                <a:latin typeface="Calibri" charset="0"/>
              </a:rPr>
              <a:t>0</a:t>
            </a:r>
            <a:r>
              <a:rPr lang="en-US" altLang="en-US" sz="2000" dirty="0">
                <a:latin typeface="Calibri" charset="0"/>
              </a:rPr>
              <a:t> , where </a:t>
            </a:r>
            <a:r>
              <a:rPr lang="en-US" altLang="en-US" sz="2000" b="1" dirty="0">
                <a:latin typeface="Calibri" charset="0"/>
              </a:rPr>
              <a:t>a</a:t>
            </a:r>
            <a:r>
              <a:rPr lang="en-US" altLang="en-US" sz="2000" b="1" baseline="-25000" dirty="0">
                <a:latin typeface="Calibri" charset="0"/>
              </a:rPr>
              <a:t>1</a:t>
            </a:r>
            <a:r>
              <a:rPr lang="en-US" altLang="en-US" sz="2000" b="1" dirty="0">
                <a:latin typeface="Calibri" charset="0"/>
              </a:rPr>
              <a:t> </a:t>
            </a:r>
            <a:r>
              <a:rPr lang="en-US" altLang="en-US" sz="2000" dirty="0">
                <a:latin typeface="Calibri" charset="0"/>
              </a:rPr>
              <a:t>and </a:t>
            </a:r>
            <a:r>
              <a:rPr lang="en-US" altLang="en-US" sz="2000" b="1" dirty="0">
                <a:latin typeface="Calibri" charset="0"/>
              </a:rPr>
              <a:t>a</a:t>
            </a:r>
            <a:r>
              <a:rPr lang="en-US" altLang="en-US" sz="2000" b="1" baseline="-25000" dirty="0">
                <a:latin typeface="Calibri" charset="0"/>
              </a:rPr>
              <a:t>0</a:t>
            </a:r>
            <a:r>
              <a:rPr lang="en-US" altLang="en-US" sz="2000" b="1" dirty="0">
                <a:latin typeface="Calibri" charset="0"/>
              </a:rPr>
              <a:t> </a:t>
            </a:r>
            <a:r>
              <a:rPr lang="az-Cyrl-AZ" altLang="en-US" sz="2000" b="1" dirty="0">
                <a:latin typeface="Calibri" charset="0"/>
              </a:rPr>
              <a:t>Є</a:t>
            </a:r>
            <a:r>
              <a:rPr lang="en-US" altLang="en-US" sz="2000" b="1" dirty="0">
                <a:latin typeface="Calibri" charset="0"/>
              </a:rPr>
              <a:t> GF(2</a:t>
            </a:r>
            <a:r>
              <a:rPr lang="en-US" altLang="en-US" sz="2000" b="1" baseline="30000" dirty="0">
                <a:latin typeface="Calibri" charset="0"/>
              </a:rPr>
              <a:t>4</a:t>
            </a:r>
            <a:r>
              <a:rPr lang="en-US" altLang="en-US" sz="2000" b="1" dirty="0">
                <a:latin typeface="Calibri" charset="0"/>
              </a:rPr>
              <a:t>)</a:t>
            </a:r>
            <a:endParaRPr lang="en-US" altLang="en-US" sz="2000" b="1" baseline="-25000" dirty="0">
              <a:latin typeface="Calibri" charset="0"/>
            </a:endParaRPr>
          </a:p>
        </p:txBody>
      </p:sp>
      <p:graphicFrame>
        <p:nvGraphicFramePr>
          <p:cNvPr id="11269" name="Content Placeholder 17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696933285"/>
              </p:ext>
            </p:extLst>
          </p:nvPr>
        </p:nvGraphicFramePr>
        <p:xfrm>
          <a:off x="185738" y="3781961"/>
          <a:ext cx="2982912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2" name="Equation" r:id="rId9" imgW="1752480" imgH="228600" progId="Equation.3">
                  <p:embed/>
                </p:oleObj>
              </mc:Choice>
              <mc:Fallback>
                <p:oleObj name="Equation" r:id="rId9" imgW="1752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738" y="3781961"/>
                        <a:ext cx="2982912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7562838"/>
              </p:ext>
            </p:extLst>
          </p:nvPr>
        </p:nvGraphicFramePr>
        <p:xfrm>
          <a:off x="185738" y="4197886"/>
          <a:ext cx="6248400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3" name="Equation" r:id="rId11" imgW="3377880" imgH="241200" progId="Equation.3">
                  <p:embed/>
                </p:oleObj>
              </mc:Choice>
              <mc:Fallback>
                <p:oleObj name="Equation" r:id="rId11" imgW="33778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738" y="4197886"/>
                        <a:ext cx="6248400" cy="446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8793015"/>
              </p:ext>
            </p:extLst>
          </p:nvPr>
        </p:nvGraphicFramePr>
        <p:xfrm>
          <a:off x="185738" y="4643974"/>
          <a:ext cx="7281863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4" name="Equation" r:id="rId13" imgW="3936960" imgH="482400" progId="Equation.3">
                  <p:embed/>
                </p:oleObj>
              </mc:Choice>
              <mc:Fallback>
                <p:oleObj name="Equation" r:id="rId13" imgW="393696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738" y="4643974"/>
                        <a:ext cx="7281863" cy="8921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9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8" name="Rectangle 10"/>
          <p:cNvSpPr>
            <a:spLocks noChangeArrowheads="1"/>
          </p:cNvSpPr>
          <p:nvPr/>
        </p:nvSpPr>
        <p:spPr bwMode="auto">
          <a:xfrm>
            <a:off x="2545842" y="3398584"/>
            <a:ext cx="1600200" cy="22034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03427" name="AutoShape 25"/>
          <p:cNvSpPr>
            <a:spLocks noChangeArrowheads="1"/>
          </p:cNvSpPr>
          <p:nvPr/>
        </p:nvSpPr>
        <p:spPr bwMode="auto">
          <a:xfrm>
            <a:off x="3103055" y="4373309"/>
            <a:ext cx="347662" cy="1778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428" name="AutoShape 26"/>
          <p:cNvSpPr>
            <a:spLocks noChangeArrowheads="1"/>
          </p:cNvSpPr>
          <p:nvPr/>
        </p:nvSpPr>
        <p:spPr bwMode="auto">
          <a:xfrm>
            <a:off x="3103055" y="4725735"/>
            <a:ext cx="347662" cy="179387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429" name="AutoShape 27"/>
          <p:cNvSpPr>
            <a:spLocks noChangeArrowheads="1"/>
          </p:cNvSpPr>
          <p:nvPr/>
        </p:nvSpPr>
        <p:spPr bwMode="auto">
          <a:xfrm>
            <a:off x="3103055" y="5146421"/>
            <a:ext cx="347662" cy="179388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430" name="AutoShape 28"/>
          <p:cNvSpPr>
            <a:spLocks noChangeArrowheads="1"/>
          </p:cNvSpPr>
          <p:nvPr/>
        </p:nvSpPr>
        <p:spPr bwMode="auto">
          <a:xfrm>
            <a:off x="3103055" y="4022471"/>
            <a:ext cx="347662" cy="1778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431" name="AutoShape 29"/>
          <p:cNvSpPr>
            <a:spLocks noChangeArrowheads="1"/>
          </p:cNvSpPr>
          <p:nvPr/>
        </p:nvSpPr>
        <p:spPr bwMode="auto">
          <a:xfrm>
            <a:off x="3103055" y="5541710"/>
            <a:ext cx="347662" cy="179387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2545842" y="539497"/>
            <a:ext cx="1600200" cy="1965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  <p:sp>
        <p:nvSpPr>
          <p:cNvPr id="103433" name="AutoShape 20"/>
          <p:cNvSpPr>
            <a:spLocks noChangeArrowheads="1"/>
          </p:cNvSpPr>
          <p:nvPr/>
        </p:nvSpPr>
        <p:spPr bwMode="auto">
          <a:xfrm>
            <a:off x="3103055" y="768097"/>
            <a:ext cx="347662" cy="188913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434" name="AutoShape 21"/>
          <p:cNvSpPr>
            <a:spLocks noChangeArrowheads="1"/>
          </p:cNvSpPr>
          <p:nvPr/>
        </p:nvSpPr>
        <p:spPr bwMode="auto">
          <a:xfrm>
            <a:off x="3103055" y="1195134"/>
            <a:ext cx="347662" cy="1778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435" name="AutoShape 22"/>
          <p:cNvSpPr>
            <a:spLocks noChangeArrowheads="1"/>
          </p:cNvSpPr>
          <p:nvPr/>
        </p:nvSpPr>
        <p:spPr bwMode="auto">
          <a:xfrm>
            <a:off x="3103055" y="1611060"/>
            <a:ext cx="347662" cy="179387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436" name="AutoShape 23"/>
          <p:cNvSpPr>
            <a:spLocks noChangeArrowheads="1"/>
          </p:cNvSpPr>
          <p:nvPr/>
        </p:nvSpPr>
        <p:spPr bwMode="auto">
          <a:xfrm>
            <a:off x="3091943" y="2063496"/>
            <a:ext cx="347663" cy="1524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437" name="AutoShape 24"/>
          <p:cNvSpPr>
            <a:spLocks noChangeArrowheads="1"/>
          </p:cNvSpPr>
          <p:nvPr/>
        </p:nvSpPr>
        <p:spPr bwMode="auto">
          <a:xfrm>
            <a:off x="3103055" y="2446084"/>
            <a:ext cx="347662" cy="1778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2685542" y="539496"/>
            <a:ext cx="1252538" cy="2809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200" dirty="0">
                <a:latin typeface="Arial" pitchFamily="34" charset="0"/>
                <a:ea typeface="ＭＳ Ｐゴシック" pitchFamily="34" charset="-128"/>
              </a:rPr>
              <a:t>Add Round Key</a:t>
            </a:r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2685542" y="957009"/>
            <a:ext cx="1252538" cy="2794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400" dirty="0">
                <a:latin typeface="Arial" pitchFamily="34" charset="0"/>
                <a:ea typeface="ＭＳ Ｐゴシック" pitchFamily="34" charset="-128"/>
              </a:rPr>
              <a:t>Buffer</a:t>
            </a:r>
          </a:p>
        </p:txBody>
      </p:sp>
      <p:sp>
        <p:nvSpPr>
          <p:cNvPr id="17414" name="Rectangle 6"/>
          <p:cNvSpPr>
            <a:spLocks noChangeArrowheads="1"/>
          </p:cNvSpPr>
          <p:nvPr/>
        </p:nvSpPr>
        <p:spPr bwMode="auto">
          <a:xfrm>
            <a:off x="2685542" y="1372935"/>
            <a:ext cx="1252538" cy="2809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400" dirty="0">
                <a:latin typeface="Arial" pitchFamily="34" charset="0"/>
                <a:ea typeface="ＭＳ Ｐゴシック" pitchFamily="34" charset="-128"/>
              </a:rPr>
              <a:t>Byte Sub</a:t>
            </a:r>
          </a:p>
        </p:txBody>
      </p:sp>
      <p:sp>
        <p:nvSpPr>
          <p:cNvPr id="17415" name="Rectangle 7"/>
          <p:cNvSpPr>
            <a:spLocks noChangeArrowheads="1"/>
          </p:cNvSpPr>
          <p:nvPr/>
        </p:nvSpPr>
        <p:spPr bwMode="auto">
          <a:xfrm>
            <a:off x="2685542" y="1790446"/>
            <a:ext cx="1252538" cy="2809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400" dirty="0">
                <a:latin typeface="Arial" pitchFamily="34" charset="0"/>
                <a:ea typeface="ＭＳ Ｐゴシック" pitchFamily="34" charset="-128"/>
              </a:rPr>
              <a:t>Shift Row</a:t>
            </a:r>
          </a:p>
        </p:txBody>
      </p:sp>
      <p:sp>
        <p:nvSpPr>
          <p:cNvPr id="17416" name="Rectangle 8"/>
          <p:cNvSpPr>
            <a:spLocks noChangeArrowheads="1"/>
          </p:cNvSpPr>
          <p:nvPr/>
        </p:nvSpPr>
        <p:spPr bwMode="auto">
          <a:xfrm>
            <a:off x="2685542" y="2215896"/>
            <a:ext cx="1252538" cy="2809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400" dirty="0">
                <a:latin typeface="Arial" pitchFamily="34" charset="0"/>
                <a:ea typeface="ＭＳ Ｐゴシック" pitchFamily="34" charset="-128"/>
              </a:rPr>
              <a:t>Mix Column</a:t>
            </a:r>
          </a:p>
        </p:txBody>
      </p:sp>
      <p:sp>
        <p:nvSpPr>
          <p:cNvPr id="17417" name="Rectangle 9"/>
          <p:cNvSpPr>
            <a:spLocks noChangeArrowheads="1"/>
          </p:cNvSpPr>
          <p:nvPr/>
        </p:nvSpPr>
        <p:spPr bwMode="auto">
          <a:xfrm>
            <a:off x="2685542" y="2623885"/>
            <a:ext cx="1320800" cy="35718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400" dirty="0">
                <a:latin typeface="Arial" pitchFamily="34" charset="0"/>
                <a:ea typeface="ＭＳ Ｐゴシック" pitchFamily="34" charset="-128"/>
              </a:rPr>
              <a:t>Buffer</a:t>
            </a:r>
          </a:p>
        </p:txBody>
      </p:sp>
      <p:sp>
        <p:nvSpPr>
          <p:cNvPr id="17419" name="Rectangle 11"/>
          <p:cNvSpPr>
            <a:spLocks noChangeArrowheads="1"/>
          </p:cNvSpPr>
          <p:nvPr/>
        </p:nvSpPr>
        <p:spPr bwMode="auto">
          <a:xfrm>
            <a:off x="2685542" y="3457321"/>
            <a:ext cx="1252538" cy="2667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200" dirty="0">
                <a:latin typeface="Arial" pitchFamily="34" charset="0"/>
                <a:ea typeface="ＭＳ Ｐゴシック" pitchFamily="34" charset="-128"/>
              </a:rPr>
              <a:t>Add Round Key</a:t>
            </a:r>
          </a:p>
        </p:txBody>
      </p:sp>
      <p:sp>
        <p:nvSpPr>
          <p:cNvPr id="17420" name="Rectangle 12"/>
          <p:cNvSpPr>
            <a:spLocks noChangeArrowheads="1"/>
          </p:cNvSpPr>
          <p:nvPr/>
        </p:nvSpPr>
        <p:spPr bwMode="auto">
          <a:xfrm>
            <a:off x="2685542" y="3846259"/>
            <a:ext cx="1252538" cy="2667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400" dirty="0">
                <a:latin typeface="Arial" pitchFamily="34" charset="0"/>
                <a:ea typeface="ＭＳ Ｐゴシック" pitchFamily="34" charset="-128"/>
              </a:rPr>
              <a:t>Buffer</a:t>
            </a:r>
          </a:p>
        </p:txBody>
      </p:sp>
      <p:sp>
        <p:nvSpPr>
          <p:cNvPr id="17421" name="Rectangle 13"/>
          <p:cNvSpPr>
            <a:spLocks noChangeArrowheads="1"/>
          </p:cNvSpPr>
          <p:nvPr/>
        </p:nvSpPr>
        <p:spPr bwMode="auto">
          <a:xfrm>
            <a:off x="2685542" y="4203446"/>
            <a:ext cx="1252538" cy="2667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400" dirty="0">
                <a:latin typeface="Arial" pitchFamily="34" charset="0"/>
                <a:ea typeface="ＭＳ Ｐゴシック" pitchFamily="34" charset="-128"/>
              </a:rPr>
              <a:t>Byte Sub</a:t>
            </a:r>
          </a:p>
        </p:txBody>
      </p:sp>
      <p:sp>
        <p:nvSpPr>
          <p:cNvPr id="17422" name="Rectangle 14"/>
          <p:cNvSpPr>
            <a:spLocks noChangeArrowheads="1"/>
          </p:cNvSpPr>
          <p:nvPr/>
        </p:nvSpPr>
        <p:spPr bwMode="auto">
          <a:xfrm>
            <a:off x="2685542" y="4560634"/>
            <a:ext cx="1252538" cy="2667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400" dirty="0">
                <a:latin typeface="Arial" pitchFamily="34" charset="0"/>
                <a:ea typeface="ＭＳ Ｐゴシック" pitchFamily="34" charset="-128"/>
              </a:rPr>
              <a:t>Shift Row</a:t>
            </a:r>
          </a:p>
        </p:txBody>
      </p:sp>
      <p:sp>
        <p:nvSpPr>
          <p:cNvPr id="17423" name="Rectangle 15"/>
          <p:cNvSpPr>
            <a:spLocks noChangeArrowheads="1"/>
          </p:cNvSpPr>
          <p:nvPr/>
        </p:nvSpPr>
        <p:spPr bwMode="auto">
          <a:xfrm>
            <a:off x="2685542" y="4905122"/>
            <a:ext cx="1252538" cy="33972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200" dirty="0">
                <a:latin typeface="Arial" pitchFamily="34" charset="0"/>
                <a:ea typeface="ＭＳ Ｐゴシック" pitchFamily="34" charset="-128"/>
              </a:rPr>
              <a:t>Add Round Key</a:t>
            </a:r>
          </a:p>
        </p:txBody>
      </p:sp>
      <p:sp>
        <p:nvSpPr>
          <p:cNvPr id="17424" name="Rectangle 16"/>
          <p:cNvSpPr>
            <a:spLocks noChangeArrowheads="1"/>
          </p:cNvSpPr>
          <p:nvPr/>
        </p:nvSpPr>
        <p:spPr bwMode="auto">
          <a:xfrm>
            <a:off x="2685542" y="5336922"/>
            <a:ext cx="1252538" cy="26511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sz="1400" dirty="0">
                <a:latin typeface="Arial" pitchFamily="34" charset="0"/>
                <a:ea typeface="ＭＳ Ｐゴシック" pitchFamily="34" charset="-128"/>
              </a:rPr>
              <a:t>Buffer</a:t>
            </a:r>
          </a:p>
        </p:txBody>
      </p:sp>
      <p:sp>
        <p:nvSpPr>
          <p:cNvPr id="103450" name="Oval 17"/>
          <p:cNvSpPr>
            <a:spLocks noChangeArrowheads="1"/>
          </p:cNvSpPr>
          <p:nvPr/>
        </p:nvSpPr>
        <p:spPr bwMode="auto">
          <a:xfrm>
            <a:off x="3241167" y="3041396"/>
            <a:ext cx="69850" cy="58738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451" name="Oval 18"/>
          <p:cNvSpPr>
            <a:spLocks noChangeArrowheads="1"/>
          </p:cNvSpPr>
          <p:nvPr/>
        </p:nvSpPr>
        <p:spPr bwMode="auto">
          <a:xfrm>
            <a:off x="3241167" y="3160460"/>
            <a:ext cx="69850" cy="58737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452" name="Oval 19"/>
          <p:cNvSpPr>
            <a:spLocks noChangeArrowheads="1"/>
          </p:cNvSpPr>
          <p:nvPr/>
        </p:nvSpPr>
        <p:spPr bwMode="auto">
          <a:xfrm>
            <a:off x="3241167" y="3279521"/>
            <a:ext cx="69850" cy="58738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453" name="AutoShape 30"/>
          <p:cNvSpPr>
            <a:spLocks noChangeArrowheads="1"/>
          </p:cNvSpPr>
          <p:nvPr/>
        </p:nvSpPr>
        <p:spPr bwMode="auto">
          <a:xfrm>
            <a:off x="3103055" y="3279521"/>
            <a:ext cx="347662" cy="1778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454" name="AutoShape 31"/>
          <p:cNvSpPr>
            <a:spLocks noChangeArrowheads="1"/>
          </p:cNvSpPr>
          <p:nvPr/>
        </p:nvSpPr>
        <p:spPr bwMode="auto">
          <a:xfrm>
            <a:off x="3103055" y="3727196"/>
            <a:ext cx="347662" cy="12065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455" name="AutoShape 32"/>
          <p:cNvSpPr>
            <a:spLocks noChangeArrowheads="1"/>
          </p:cNvSpPr>
          <p:nvPr/>
        </p:nvSpPr>
        <p:spPr bwMode="auto">
          <a:xfrm>
            <a:off x="3942842" y="539496"/>
            <a:ext cx="381000" cy="304800"/>
          </a:xfrm>
          <a:prstGeom prst="leftArrow">
            <a:avLst>
              <a:gd name="adj1" fmla="val 50000"/>
              <a:gd name="adj2" fmla="val 31250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456" name="AutoShape 33"/>
          <p:cNvSpPr>
            <a:spLocks noChangeArrowheads="1"/>
          </p:cNvSpPr>
          <p:nvPr/>
        </p:nvSpPr>
        <p:spPr bwMode="auto">
          <a:xfrm>
            <a:off x="3917442" y="3435096"/>
            <a:ext cx="381000" cy="304800"/>
          </a:xfrm>
          <a:prstGeom prst="leftArrow">
            <a:avLst>
              <a:gd name="adj1" fmla="val 50000"/>
              <a:gd name="adj2" fmla="val 31250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457" name="AutoShape 34"/>
          <p:cNvSpPr>
            <a:spLocks noChangeArrowheads="1"/>
          </p:cNvSpPr>
          <p:nvPr/>
        </p:nvSpPr>
        <p:spPr bwMode="auto">
          <a:xfrm>
            <a:off x="3968242" y="4895596"/>
            <a:ext cx="381000" cy="304800"/>
          </a:xfrm>
          <a:prstGeom prst="leftArrow">
            <a:avLst>
              <a:gd name="adj1" fmla="val 50000"/>
              <a:gd name="adj2" fmla="val 31250"/>
            </a:avLst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3458" name="Text Box 35"/>
          <p:cNvSpPr txBox="1">
            <a:spLocks noChangeArrowheads="1"/>
          </p:cNvSpPr>
          <p:nvPr/>
        </p:nvSpPr>
        <p:spPr bwMode="auto">
          <a:xfrm>
            <a:off x="4247642" y="520446"/>
            <a:ext cx="1041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/>
              <a:t>Keymem</a:t>
            </a:r>
          </a:p>
        </p:txBody>
      </p:sp>
      <p:sp>
        <p:nvSpPr>
          <p:cNvPr id="103459" name="Text Box 36"/>
          <p:cNvSpPr txBox="1">
            <a:spLocks noChangeArrowheads="1"/>
          </p:cNvSpPr>
          <p:nvPr/>
        </p:nvSpPr>
        <p:spPr bwMode="auto">
          <a:xfrm>
            <a:off x="4215892" y="3422397"/>
            <a:ext cx="9969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400"/>
              <a:t>Keymem</a:t>
            </a:r>
          </a:p>
        </p:txBody>
      </p:sp>
      <p:sp>
        <p:nvSpPr>
          <p:cNvPr id="103460" name="Text Box 37"/>
          <p:cNvSpPr txBox="1">
            <a:spLocks noChangeArrowheads="1"/>
          </p:cNvSpPr>
          <p:nvPr/>
        </p:nvSpPr>
        <p:spPr bwMode="auto">
          <a:xfrm>
            <a:off x="4285742" y="4911472"/>
            <a:ext cx="9906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200"/>
              <a:t>Keymen</a:t>
            </a:r>
          </a:p>
        </p:txBody>
      </p:sp>
      <p:grpSp>
        <p:nvGrpSpPr>
          <p:cNvPr id="2" name="Group 154"/>
          <p:cNvGrpSpPr>
            <a:grpSpLocks/>
          </p:cNvGrpSpPr>
          <p:nvPr/>
        </p:nvGrpSpPr>
        <p:grpSpPr bwMode="auto">
          <a:xfrm>
            <a:off x="6432042" y="539496"/>
            <a:ext cx="2800350" cy="5181600"/>
            <a:chOff x="5130800" y="1371600"/>
            <a:chExt cx="2800350" cy="5181600"/>
          </a:xfrm>
        </p:grpSpPr>
        <p:sp>
          <p:nvSpPr>
            <p:cNvPr id="116" name="Rectangle 10"/>
            <p:cNvSpPr>
              <a:spLocks noChangeArrowheads="1"/>
            </p:cNvSpPr>
            <p:nvPr/>
          </p:nvSpPr>
          <p:spPr bwMode="auto">
            <a:xfrm>
              <a:off x="5130800" y="4230688"/>
              <a:ext cx="1600200" cy="22034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pitchFamily="34" charset="0"/>
                <a:ea typeface="ＭＳ Ｐゴシック" pitchFamily="34" charset="-128"/>
              </a:endParaRPr>
            </a:p>
          </p:txBody>
        </p:sp>
        <p:sp>
          <p:nvSpPr>
            <p:cNvPr id="103503" name="AutoShape 25"/>
            <p:cNvSpPr>
              <a:spLocks noChangeArrowheads="1"/>
            </p:cNvSpPr>
            <p:nvPr/>
          </p:nvSpPr>
          <p:spPr bwMode="auto">
            <a:xfrm>
              <a:off x="5687391" y="5204810"/>
              <a:ext cx="347870" cy="178676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3504" name="AutoShape 26"/>
            <p:cNvSpPr>
              <a:spLocks noChangeArrowheads="1"/>
            </p:cNvSpPr>
            <p:nvPr/>
          </p:nvSpPr>
          <p:spPr bwMode="auto">
            <a:xfrm>
              <a:off x="5687391" y="5558221"/>
              <a:ext cx="347870" cy="178676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3505" name="AutoShape 27"/>
            <p:cNvSpPr>
              <a:spLocks noChangeArrowheads="1"/>
            </p:cNvSpPr>
            <p:nvPr/>
          </p:nvSpPr>
          <p:spPr bwMode="auto">
            <a:xfrm>
              <a:off x="5687391" y="5979072"/>
              <a:ext cx="347870" cy="178676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3506" name="AutoShape 28"/>
            <p:cNvSpPr>
              <a:spLocks noChangeArrowheads="1"/>
            </p:cNvSpPr>
            <p:nvPr/>
          </p:nvSpPr>
          <p:spPr bwMode="auto">
            <a:xfrm>
              <a:off x="5687391" y="4853809"/>
              <a:ext cx="347870" cy="178676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3507" name="AutoShape 29"/>
            <p:cNvSpPr>
              <a:spLocks noChangeArrowheads="1"/>
            </p:cNvSpPr>
            <p:nvPr/>
          </p:nvSpPr>
          <p:spPr bwMode="auto">
            <a:xfrm>
              <a:off x="5687391" y="6374524"/>
              <a:ext cx="347870" cy="178676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2" name="Rectangle 3"/>
            <p:cNvSpPr>
              <a:spLocks noChangeArrowheads="1"/>
            </p:cNvSpPr>
            <p:nvPr/>
          </p:nvSpPr>
          <p:spPr bwMode="auto">
            <a:xfrm>
              <a:off x="5130800" y="1371600"/>
              <a:ext cx="1600200" cy="19653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pitchFamily="34" charset="0"/>
                <a:ea typeface="ＭＳ Ｐゴシック" pitchFamily="34" charset="-128"/>
              </a:endParaRPr>
            </a:p>
          </p:txBody>
        </p:sp>
        <p:sp>
          <p:nvSpPr>
            <p:cNvPr id="103509" name="AutoShape 20"/>
            <p:cNvSpPr>
              <a:spLocks noChangeArrowheads="1"/>
            </p:cNvSpPr>
            <p:nvPr/>
          </p:nvSpPr>
          <p:spPr bwMode="auto">
            <a:xfrm>
              <a:off x="5687391" y="1600200"/>
              <a:ext cx="347870" cy="18831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3510" name="AutoShape 21"/>
            <p:cNvSpPr>
              <a:spLocks noChangeArrowheads="1"/>
            </p:cNvSpPr>
            <p:nvPr/>
          </p:nvSpPr>
          <p:spPr bwMode="auto">
            <a:xfrm>
              <a:off x="5687391" y="2026745"/>
              <a:ext cx="347870" cy="178676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3511" name="AutoShape 22"/>
            <p:cNvSpPr>
              <a:spLocks noChangeArrowheads="1"/>
            </p:cNvSpPr>
            <p:nvPr/>
          </p:nvSpPr>
          <p:spPr bwMode="auto">
            <a:xfrm>
              <a:off x="5687391" y="2443655"/>
              <a:ext cx="347870" cy="178676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3512" name="AutoShape 23"/>
            <p:cNvSpPr>
              <a:spLocks noChangeArrowheads="1"/>
            </p:cNvSpPr>
            <p:nvPr/>
          </p:nvSpPr>
          <p:spPr bwMode="auto">
            <a:xfrm>
              <a:off x="5676900" y="2895600"/>
              <a:ext cx="347870" cy="15240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3513" name="AutoShape 24"/>
            <p:cNvSpPr>
              <a:spLocks noChangeArrowheads="1"/>
            </p:cNvSpPr>
            <p:nvPr/>
          </p:nvSpPr>
          <p:spPr bwMode="auto">
            <a:xfrm>
              <a:off x="5687391" y="3277476"/>
              <a:ext cx="347870" cy="178676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8" name="Rectangle 4"/>
            <p:cNvSpPr>
              <a:spLocks noChangeArrowheads="1"/>
            </p:cNvSpPr>
            <p:nvPr/>
          </p:nvSpPr>
          <p:spPr bwMode="auto">
            <a:xfrm>
              <a:off x="5270500" y="1371600"/>
              <a:ext cx="1252538" cy="28098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00" dirty="0">
                  <a:latin typeface="Arial" pitchFamily="34" charset="0"/>
                  <a:ea typeface="ＭＳ Ｐゴシック" pitchFamily="34" charset="-128"/>
                </a:rPr>
                <a:t>Add Round Key</a:t>
              </a:r>
            </a:p>
          </p:txBody>
        </p:sp>
        <p:sp>
          <p:nvSpPr>
            <p:cNvPr id="129" name="Rectangle 5"/>
            <p:cNvSpPr>
              <a:spLocks noChangeArrowheads="1"/>
            </p:cNvSpPr>
            <p:nvPr/>
          </p:nvSpPr>
          <p:spPr bwMode="auto">
            <a:xfrm>
              <a:off x="5270500" y="1789113"/>
              <a:ext cx="1252538" cy="2794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400" dirty="0">
                  <a:latin typeface="Arial" pitchFamily="34" charset="0"/>
                  <a:ea typeface="ＭＳ Ｐゴシック" pitchFamily="34" charset="-128"/>
                </a:rPr>
                <a:t>Buffer</a:t>
              </a:r>
            </a:p>
          </p:txBody>
        </p:sp>
        <p:sp>
          <p:nvSpPr>
            <p:cNvPr id="130" name="Rectangle 6"/>
            <p:cNvSpPr>
              <a:spLocks noChangeArrowheads="1"/>
            </p:cNvSpPr>
            <p:nvPr/>
          </p:nvSpPr>
          <p:spPr bwMode="auto">
            <a:xfrm>
              <a:off x="5270500" y="2205038"/>
              <a:ext cx="1252538" cy="28098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400" dirty="0" err="1">
                  <a:latin typeface="Arial" pitchFamily="34" charset="0"/>
                  <a:ea typeface="ＭＳ Ｐゴシック" pitchFamily="34" charset="-128"/>
                </a:rPr>
                <a:t>InvShift</a:t>
              </a:r>
              <a:r>
                <a:rPr lang="en-US" sz="1400" dirty="0">
                  <a:latin typeface="Arial" pitchFamily="34" charset="0"/>
                  <a:ea typeface="ＭＳ Ｐゴシック" pitchFamily="34" charset="-128"/>
                </a:rPr>
                <a:t> Row</a:t>
              </a:r>
            </a:p>
          </p:txBody>
        </p:sp>
        <p:sp>
          <p:nvSpPr>
            <p:cNvPr id="131" name="Rectangle 7"/>
            <p:cNvSpPr>
              <a:spLocks noChangeArrowheads="1"/>
            </p:cNvSpPr>
            <p:nvPr/>
          </p:nvSpPr>
          <p:spPr bwMode="auto">
            <a:xfrm>
              <a:off x="5270500" y="2622550"/>
              <a:ext cx="1252538" cy="28098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400" dirty="0">
                  <a:latin typeface="Arial" pitchFamily="34" charset="0"/>
                  <a:ea typeface="ＭＳ Ｐゴシック" pitchFamily="34" charset="-128"/>
                </a:rPr>
                <a:t>Inv Byte Sub</a:t>
              </a:r>
            </a:p>
          </p:txBody>
        </p:sp>
        <p:sp>
          <p:nvSpPr>
            <p:cNvPr id="132" name="Rectangle 8"/>
            <p:cNvSpPr>
              <a:spLocks noChangeArrowheads="1"/>
            </p:cNvSpPr>
            <p:nvPr/>
          </p:nvSpPr>
          <p:spPr bwMode="auto">
            <a:xfrm>
              <a:off x="5270500" y="3048000"/>
              <a:ext cx="1252538" cy="280988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00" dirty="0">
                  <a:latin typeface="Arial" pitchFamily="34" charset="0"/>
                  <a:ea typeface="ＭＳ Ｐゴシック" pitchFamily="34" charset="-128"/>
                </a:rPr>
                <a:t>Add </a:t>
              </a:r>
              <a:r>
                <a:rPr lang="en-US" sz="1200" dirty="0" err="1">
                  <a:latin typeface="Arial" pitchFamily="34" charset="0"/>
                  <a:ea typeface="ＭＳ Ｐゴシック" pitchFamily="34" charset="-128"/>
                </a:rPr>
                <a:t>RoundKey</a:t>
              </a:r>
              <a:endParaRPr lang="en-US" sz="1200" dirty="0">
                <a:latin typeface="Arial" pitchFamily="34" charset="0"/>
                <a:ea typeface="ＭＳ Ｐゴシック" pitchFamily="34" charset="-128"/>
              </a:endParaRPr>
            </a:p>
          </p:txBody>
        </p:sp>
        <p:sp>
          <p:nvSpPr>
            <p:cNvPr id="133" name="Rectangle 9"/>
            <p:cNvSpPr>
              <a:spLocks noChangeArrowheads="1"/>
            </p:cNvSpPr>
            <p:nvPr/>
          </p:nvSpPr>
          <p:spPr bwMode="auto">
            <a:xfrm>
              <a:off x="5270500" y="3455988"/>
              <a:ext cx="1320800" cy="35718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400" dirty="0">
                  <a:latin typeface="Arial" pitchFamily="34" charset="0"/>
                  <a:ea typeface="ＭＳ Ｐゴシック" pitchFamily="34" charset="-128"/>
                </a:rPr>
                <a:t>Buffer</a:t>
              </a:r>
            </a:p>
          </p:txBody>
        </p:sp>
        <p:sp>
          <p:nvSpPr>
            <p:cNvPr id="134" name="Rectangle 11"/>
            <p:cNvSpPr>
              <a:spLocks noChangeArrowheads="1"/>
            </p:cNvSpPr>
            <p:nvPr/>
          </p:nvSpPr>
          <p:spPr bwMode="auto">
            <a:xfrm>
              <a:off x="5270500" y="4289425"/>
              <a:ext cx="1252538" cy="2667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00" dirty="0">
                  <a:latin typeface="Arial" pitchFamily="34" charset="0"/>
                  <a:ea typeface="ＭＳ Ｐゴシック" pitchFamily="34" charset="-128"/>
                </a:rPr>
                <a:t>Inv Mix Column</a:t>
              </a:r>
            </a:p>
          </p:txBody>
        </p:sp>
        <p:sp>
          <p:nvSpPr>
            <p:cNvPr id="135" name="Rectangle 12"/>
            <p:cNvSpPr>
              <a:spLocks noChangeArrowheads="1"/>
            </p:cNvSpPr>
            <p:nvPr/>
          </p:nvSpPr>
          <p:spPr bwMode="auto">
            <a:xfrm>
              <a:off x="5270500" y="4678363"/>
              <a:ext cx="1252538" cy="2667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400" dirty="0">
                  <a:latin typeface="Arial" pitchFamily="34" charset="0"/>
                  <a:ea typeface="ＭＳ Ｐゴシック" pitchFamily="34" charset="-128"/>
                </a:rPr>
                <a:t>Buffer</a:t>
              </a:r>
            </a:p>
          </p:txBody>
        </p:sp>
        <p:sp>
          <p:nvSpPr>
            <p:cNvPr id="136" name="Rectangle 13"/>
            <p:cNvSpPr>
              <a:spLocks noChangeArrowheads="1"/>
            </p:cNvSpPr>
            <p:nvPr/>
          </p:nvSpPr>
          <p:spPr bwMode="auto">
            <a:xfrm>
              <a:off x="5270500" y="5035550"/>
              <a:ext cx="1252538" cy="2667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400" dirty="0">
                  <a:latin typeface="Arial" pitchFamily="34" charset="0"/>
                  <a:ea typeface="ＭＳ Ｐゴシック" pitchFamily="34" charset="-128"/>
                </a:rPr>
                <a:t>Inv Shift Row</a:t>
              </a:r>
            </a:p>
          </p:txBody>
        </p:sp>
        <p:sp>
          <p:nvSpPr>
            <p:cNvPr id="137" name="Rectangle 14"/>
            <p:cNvSpPr>
              <a:spLocks noChangeArrowheads="1"/>
            </p:cNvSpPr>
            <p:nvPr/>
          </p:nvSpPr>
          <p:spPr bwMode="auto">
            <a:xfrm>
              <a:off x="5270500" y="5392738"/>
              <a:ext cx="1252538" cy="2667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400" dirty="0">
                  <a:latin typeface="Arial" pitchFamily="34" charset="0"/>
                  <a:ea typeface="ＭＳ Ｐゴシック" pitchFamily="34" charset="-128"/>
                </a:rPr>
                <a:t>Inv Byte Sub</a:t>
              </a:r>
            </a:p>
          </p:txBody>
        </p:sp>
        <p:sp>
          <p:nvSpPr>
            <p:cNvPr id="138" name="Rectangle 15"/>
            <p:cNvSpPr>
              <a:spLocks noChangeArrowheads="1"/>
            </p:cNvSpPr>
            <p:nvPr/>
          </p:nvSpPr>
          <p:spPr bwMode="auto">
            <a:xfrm>
              <a:off x="5270500" y="5737225"/>
              <a:ext cx="1252538" cy="33972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00" dirty="0">
                  <a:latin typeface="Arial" pitchFamily="34" charset="0"/>
                  <a:ea typeface="ＭＳ Ｐゴシック" pitchFamily="34" charset="-128"/>
                </a:rPr>
                <a:t>Add Round Key</a:t>
              </a:r>
            </a:p>
          </p:txBody>
        </p:sp>
        <p:sp>
          <p:nvSpPr>
            <p:cNvPr id="139" name="Rectangle 16"/>
            <p:cNvSpPr>
              <a:spLocks noChangeArrowheads="1"/>
            </p:cNvSpPr>
            <p:nvPr/>
          </p:nvSpPr>
          <p:spPr bwMode="auto">
            <a:xfrm>
              <a:off x="5270500" y="6169025"/>
              <a:ext cx="1252538" cy="26511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400" dirty="0">
                  <a:latin typeface="Arial" pitchFamily="34" charset="0"/>
                  <a:ea typeface="ＭＳ Ｐゴシック" pitchFamily="34" charset="-128"/>
                </a:rPr>
                <a:t>Buffer</a:t>
              </a:r>
            </a:p>
          </p:txBody>
        </p:sp>
        <p:sp>
          <p:nvSpPr>
            <p:cNvPr id="103526" name="Oval 17"/>
            <p:cNvSpPr>
              <a:spLocks noChangeArrowheads="1"/>
            </p:cNvSpPr>
            <p:nvPr/>
          </p:nvSpPr>
          <p:spPr bwMode="auto">
            <a:xfrm>
              <a:off x="5826539" y="3873062"/>
              <a:ext cx="69574" cy="59559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3527" name="Oval 18"/>
            <p:cNvSpPr>
              <a:spLocks noChangeArrowheads="1"/>
            </p:cNvSpPr>
            <p:nvPr/>
          </p:nvSpPr>
          <p:spPr bwMode="auto">
            <a:xfrm>
              <a:off x="5826539" y="3992179"/>
              <a:ext cx="69574" cy="59559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3528" name="Oval 19"/>
            <p:cNvSpPr>
              <a:spLocks noChangeArrowheads="1"/>
            </p:cNvSpPr>
            <p:nvPr/>
          </p:nvSpPr>
          <p:spPr bwMode="auto">
            <a:xfrm>
              <a:off x="5826539" y="4111297"/>
              <a:ext cx="69574" cy="59559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3529" name="AutoShape 30"/>
            <p:cNvSpPr>
              <a:spLocks noChangeArrowheads="1"/>
            </p:cNvSpPr>
            <p:nvPr/>
          </p:nvSpPr>
          <p:spPr bwMode="auto">
            <a:xfrm>
              <a:off x="5687391" y="4111297"/>
              <a:ext cx="347870" cy="178676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3530" name="AutoShape 31"/>
            <p:cNvSpPr>
              <a:spLocks noChangeArrowheads="1"/>
            </p:cNvSpPr>
            <p:nvPr/>
          </p:nvSpPr>
          <p:spPr bwMode="auto">
            <a:xfrm>
              <a:off x="5687391" y="4559957"/>
              <a:ext cx="347870" cy="119993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3531" name="AutoShape 32"/>
            <p:cNvSpPr>
              <a:spLocks noChangeArrowheads="1"/>
            </p:cNvSpPr>
            <p:nvPr/>
          </p:nvSpPr>
          <p:spPr bwMode="auto">
            <a:xfrm>
              <a:off x="6527800" y="1371600"/>
              <a:ext cx="381000" cy="304800"/>
            </a:xfrm>
            <a:prstGeom prst="leftArrow">
              <a:avLst>
                <a:gd name="adj1" fmla="val 50000"/>
                <a:gd name="adj2" fmla="val 31250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3532" name="AutoShape 34"/>
            <p:cNvSpPr>
              <a:spLocks noChangeArrowheads="1"/>
            </p:cNvSpPr>
            <p:nvPr/>
          </p:nvSpPr>
          <p:spPr bwMode="auto">
            <a:xfrm>
              <a:off x="6553200" y="5727700"/>
              <a:ext cx="381000" cy="304800"/>
            </a:xfrm>
            <a:prstGeom prst="leftArrow">
              <a:avLst>
                <a:gd name="adj1" fmla="val 50000"/>
                <a:gd name="adj2" fmla="val 31250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3533" name="AutoShape 33"/>
            <p:cNvSpPr>
              <a:spLocks noChangeArrowheads="1"/>
            </p:cNvSpPr>
            <p:nvPr/>
          </p:nvSpPr>
          <p:spPr bwMode="auto">
            <a:xfrm>
              <a:off x="6576422" y="3048000"/>
              <a:ext cx="381000" cy="304800"/>
            </a:xfrm>
            <a:prstGeom prst="leftArrow">
              <a:avLst>
                <a:gd name="adj1" fmla="val 50000"/>
                <a:gd name="adj2" fmla="val 31250"/>
              </a:avLst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3534" name="Text Box 36"/>
            <p:cNvSpPr txBox="1">
              <a:spLocks noChangeArrowheads="1"/>
            </p:cNvSpPr>
            <p:nvPr/>
          </p:nvSpPr>
          <p:spPr bwMode="auto">
            <a:xfrm>
              <a:off x="6927850" y="1371600"/>
              <a:ext cx="9969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400"/>
                <a:t>Keymem</a:t>
              </a:r>
            </a:p>
          </p:txBody>
        </p:sp>
        <p:sp>
          <p:nvSpPr>
            <p:cNvPr id="103535" name="Text Box 36"/>
            <p:cNvSpPr txBox="1">
              <a:spLocks noChangeArrowheads="1"/>
            </p:cNvSpPr>
            <p:nvPr/>
          </p:nvSpPr>
          <p:spPr bwMode="auto">
            <a:xfrm>
              <a:off x="6934200" y="3045023"/>
              <a:ext cx="9969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400"/>
                <a:t>Keymem</a:t>
              </a:r>
            </a:p>
          </p:txBody>
        </p:sp>
        <p:sp>
          <p:nvSpPr>
            <p:cNvPr id="103536" name="Text Box 36"/>
            <p:cNvSpPr txBox="1">
              <a:spLocks noChangeArrowheads="1"/>
            </p:cNvSpPr>
            <p:nvPr/>
          </p:nvSpPr>
          <p:spPr bwMode="auto">
            <a:xfrm>
              <a:off x="6934200" y="5715000"/>
              <a:ext cx="99695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400"/>
                <a:t>Keymem</a:t>
              </a:r>
            </a:p>
          </p:txBody>
        </p:sp>
      </p:grpSp>
      <p:grpSp>
        <p:nvGrpSpPr>
          <p:cNvPr id="3" name="Group 193"/>
          <p:cNvGrpSpPr>
            <a:grpSpLocks/>
          </p:cNvGrpSpPr>
          <p:nvPr/>
        </p:nvGrpSpPr>
        <p:grpSpPr bwMode="auto">
          <a:xfrm>
            <a:off x="6432042" y="539496"/>
            <a:ext cx="2800350" cy="5181600"/>
            <a:chOff x="6400800" y="1371600"/>
            <a:chExt cx="2800350" cy="5181600"/>
          </a:xfrm>
        </p:grpSpPr>
        <p:grpSp>
          <p:nvGrpSpPr>
            <p:cNvPr id="103464" name="Group 155"/>
            <p:cNvGrpSpPr>
              <a:grpSpLocks/>
            </p:cNvGrpSpPr>
            <p:nvPr/>
          </p:nvGrpSpPr>
          <p:grpSpPr bwMode="auto">
            <a:xfrm>
              <a:off x="6400800" y="1371600"/>
              <a:ext cx="2800350" cy="5181600"/>
              <a:chOff x="5130800" y="1371600"/>
              <a:chExt cx="2800350" cy="5181600"/>
            </a:xfrm>
          </p:grpSpPr>
          <p:sp>
            <p:nvSpPr>
              <p:cNvPr id="157" name="Rectangle 10"/>
              <p:cNvSpPr>
                <a:spLocks noChangeArrowheads="1"/>
              </p:cNvSpPr>
              <p:nvPr/>
            </p:nvSpPr>
            <p:spPr bwMode="auto">
              <a:xfrm>
                <a:off x="5130800" y="4230688"/>
                <a:ext cx="1600200" cy="220345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Arial" pitchFamily="34" charset="0"/>
                  <a:ea typeface="ＭＳ Ｐゴシック" pitchFamily="34" charset="-128"/>
                </a:endParaRPr>
              </a:p>
            </p:txBody>
          </p:sp>
          <p:sp>
            <p:nvSpPr>
              <p:cNvPr id="103468" name="AutoShape 25"/>
              <p:cNvSpPr>
                <a:spLocks noChangeArrowheads="1"/>
              </p:cNvSpPr>
              <p:nvPr/>
            </p:nvSpPr>
            <p:spPr bwMode="auto">
              <a:xfrm>
                <a:off x="5687391" y="5204810"/>
                <a:ext cx="347870" cy="178676"/>
              </a:xfrm>
              <a:prstGeom prst="downArrow">
                <a:avLst>
                  <a:gd name="adj1" fmla="val 50000"/>
                  <a:gd name="adj2" fmla="val 25000"/>
                </a:avLst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469" name="AutoShape 26"/>
              <p:cNvSpPr>
                <a:spLocks noChangeArrowheads="1"/>
              </p:cNvSpPr>
              <p:nvPr/>
            </p:nvSpPr>
            <p:spPr bwMode="auto">
              <a:xfrm>
                <a:off x="5687391" y="5558221"/>
                <a:ext cx="347870" cy="178676"/>
              </a:xfrm>
              <a:prstGeom prst="downArrow">
                <a:avLst>
                  <a:gd name="adj1" fmla="val 50000"/>
                  <a:gd name="adj2" fmla="val 25000"/>
                </a:avLst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470" name="AutoShape 27"/>
              <p:cNvSpPr>
                <a:spLocks noChangeArrowheads="1"/>
              </p:cNvSpPr>
              <p:nvPr/>
            </p:nvSpPr>
            <p:spPr bwMode="auto">
              <a:xfrm>
                <a:off x="5687391" y="5979072"/>
                <a:ext cx="347870" cy="178676"/>
              </a:xfrm>
              <a:prstGeom prst="downArrow">
                <a:avLst>
                  <a:gd name="adj1" fmla="val 50000"/>
                  <a:gd name="adj2" fmla="val 25000"/>
                </a:avLst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471" name="AutoShape 28"/>
              <p:cNvSpPr>
                <a:spLocks noChangeArrowheads="1"/>
              </p:cNvSpPr>
              <p:nvPr/>
            </p:nvSpPr>
            <p:spPr bwMode="auto">
              <a:xfrm>
                <a:off x="5687391" y="4853809"/>
                <a:ext cx="347870" cy="178676"/>
              </a:xfrm>
              <a:prstGeom prst="downArrow">
                <a:avLst>
                  <a:gd name="adj1" fmla="val 50000"/>
                  <a:gd name="adj2" fmla="val 25000"/>
                </a:avLst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472" name="AutoShape 29"/>
              <p:cNvSpPr>
                <a:spLocks noChangeArrowheads="1"/>
              </p:cNvSpPr>
              <p:nvPr/>
            </p:nvSpPr>
            <p:spPr bwMode="auto">
              <a:xfrm>
                <a:off x="5687391" y="6374524"/>
                <a:ext cx="347870" cy="178676"/>
              </a:xfrm>
              <a:prstGeom prst="downArrow">
                <a:avLst>
                  <a:gd name="adj1" fmla="val 50000"/>
                  <a:gd name="adj2" fmla="val 25000"/>
                </a:avLst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63" name="Rectangle 3"/>
              <p:cNvSpPr>
                <a:spLocks noChangeArrowheads="1"/>
              </p:cNvSpPr>
              <p:nvPr/>
            </p:nvSpPr>
            <p:spPr bwMode="auto">
              <a:xfrm>
                <a:off x="5130800" y="1371600"/>
                <a:ext cx="1600200" cy="196532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Arial" pitchFamily="34" charset="0"/>
                  <a:ea typeface="ＭＳ Ｐゴシック" pitchFamily="34" charset="-128"/>
                </a:endParaRPr>
              </a:p>
            </p:txBody>
          </p:sp>
          <p:sp>
            <p:nvSpPr>
              <p:cNvPr id="103474" name="AutoShape 20"/>
              <p:cNvSpPr>
                <a:spLocks noChangeArrowheads="1"/>
              </p:cNvSpPr>
              <p:nvPr/>
            </p:nvSpPr>
            <p:spPr bwMode="auto">
              <a:xfrm>
                <a:off x="5687391" y="1600200"/>
                <a:ext cx="347870" cy="188310"/>
              </a:xfrm>
              <a:prstGeom prst="downArrow">
                <a:avLst>
                  <a:gd name="adj1" fmla="val 50000"/>
                  <a:gd name="adj2" fmla="val 25000"/>
                </a:avLst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475" name="AutoShape 21"/>
              <p:cNvSpPr>
                <a:spLocks noChangeArrowheads="1"/>
              </p:cNvSpPr>
              <p:nvPr/>
            </p:nvSpPr>
            <p:spPr bwMode="auto">
              <a:xfrm>
                <a:off x="5687391" y="2026745"/>
                <a:ext cx="347870" cy="178676"/>
              </a:xfrm>
              <a:prstGeom prst="downArrow">
                <a:avLst>
                  <a:gd name="adj1" fmla="val 50000"/>
                  <a:gd name="adj2" fmla="val 25000"/>
                </a:avLst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476" name="AutoShape 22"/>
              <p:cNvSpPr>
                <a:spLocks noChangeArrowheads="1"/>
              </p:cNvSpPr>
              <p:nvPr/>
            </p:nvSpPr>
            <p:spPr bwMode="auto">
              <a:xfrm>
                <a:off x="5687391" y="2443655"/>
                <a:ext cx="347870" cy="178676"/>
              </a:xfrm>
              <a:prstGeom prst="downArrow">
                <a:avLst>
                  <a:gd name="adj1" fmla="val 50000"/>
                  <a:gd name="adj2" fmla="val 25000"/>
                </a:avLst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477" name="AutoShape 23"/>
              <p:cNvSpPr>
                <a:spLocks noChangeArrowheads="1"/>
              </p:cNvSpPr>
              <p:nvPr/>
            </p:nvSpPr>
            <p:spPr bwMode="auto">
              <a:xfrm>
                <a:off x="5676900" y="2895600"/>
                <a:ext cx="347870" cy="152400"/>
              </a:xfrm>
              <a:prstGeom prst="downArrow">
                <a:avLst>
                  <a:gd name="adj1" fmla="val 50000"/>
                  <a:gd name="adj2" fmla="val 25000"/>
                </a:avLst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478" name="AutoShape 24"/>
              <p:cNvSpPr>
                <a:spLocks noChangeArrowheads="1"/>
              </p:cNvSpPr>
              <p:nvPr/>
            </p:nvSpPr>
            <p:spPr bwMode="auto">
              <a:xfrm>
                <a:off x="5687391" y="3277476"/>
                <a:ext cx="347870" cy="178676"/>
              </a:xfrm>
              <a:prstGeom prst="downArrow">
                <a:avLst>
                  <a:gd name="adj1" fmla="val 50000"/>
                  <a:gd name="adj2" fmla="val 25000"/>
                </a:avLst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69" name="Rectangle 4"/>
              <p:cNvSpPr>
                <a:spLocks noChangeArrowheads="1"/>
              </p:cNvSpPr>
              <p:nvPr/>
            </p:nvSpPr>
            <p:spPr bwMode="auto">
              <a:xfrm>
                <a:off x="5270500" y="1371600"/>
                <a:ext cx="1252538" cy="28098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200" dirty="0">
                    <a:latin typeface="Arial" pitchFamily="34" charset="0"/>
                    <a:ea typeface="ＭＳ Ｐゴシック" pitchFamily="34" charset="-128"/>
                  </a:rPr>
                  <a:t>Add Round Key</a:t>
                </a:r>
              </a:p>
            </p:txBody>
          </p:sp>
          <p:sp>
            <p:nvSpPr>
              <p:cNvPr id="170" name="Rectangle 5"/>
              <p:cNvSpPr>
                <a:spLocks noChangeArrowheads="1"/>
              </p:cNvSpPr>
              <p:nvPr/>
            </p:nvSpPr>
            <p:spPr bwMode="auto">
              <a:xfrm>
                <a:off x="5270500" y="1789113"/>
                <a:ext cx="1252538" cy="27940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400" dirty="0">
                    <a:latin typeface="Arial" pitchFamily="34" charset="0"/>
                    <a:ea typeface="ＭＳ Ｐゴシック" pitchFamily="34" charset="-128"/>
                  </a:rPr>
                  <a:t>Buffer</a:t>
                </a:r>
              </a:p>
            </p:txBody>
          </p:sp>
          <p:sp>
            <p:nvSpPr>
              <p:cNvPr id="171" name="Rectangle 6"/>
              <p:cNvSpPr>
                <a:spLocks noChangeArrowheads="1"/>
              </p:cNvSpPr>
              <p:nvPr/>
            </p:nvSpPr>
            <p:spPr bwMode="auto">
              <a:xfrm>
                <a:off x="5270500" y="2205038"/>
                <a:ext cx="1252538" cy="280987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400" dirty="0">
                    <a:latin typeface="Arial" pitchFamily="34" charset="0"/>
                    <a:ea typeface="ＭＳ Ｐゴシック" pitchFamily="34" charset="-128"/>
                  </a:rPr>
                  <a:t>Inv </a:t>
                </a:r>
                <a:r>
                  <a:rPr lang="en-US" sz="1400" dirty="0" err="1">
                    <a:latin typeface="Arial" pitchFamily="34" charset="0"/>
                    <a:ea typeface="ＭＳ Ｐゴシック" pitchFamily="34" charset="-128"/>
                  </a:rPr>
                  <a:t>ByteSub</a:t>
                </a:r>
                <a:endParaRPr lang="en-US" sz="1400" dirty="0">
                  <a:latin typeface="Arial" pitchFamily="34" charset="0"/>
                  <a:ea typeface="ＭＳ Ｐゴシック" pitchFamily="34" charset="-128"/>
                </a:endParaRPr>
              </a:p>
            </p:txBody>
          </p:sp>
          <p:sp>
            <p:nvSpPr>
              <p:cNvPr id="172" name="Rectangle 7"/>
              <p:cNvSpPr>
                <a:spLocks noChangeArrowheads="1"/>
              </p:cNvSpPr>
              <p:nvPr/>
            </p:nvSpPr>
            <p:spPr bwMode="auto">
              <a:xfrm>
                <a:off x="5270500" y="2622550"/>
                <a:ext cx="1252538" cy="28098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400" dirty="0">
                    <a:latin typeface="Arial" pitchFamily="34" charset="0"/>
                    <a:ea typeface="ＭＳ Ｐゴシック" pitchFamily="34" charset="-128"/>
                  </a:rPr>
                  <a:t>Inv Shift Row</a:t>
                </a:r>
              </a:p>
            </p:txBody>
          </p:sp>
          <p:sp>
            <p:nvSpPr>
              <p:cNvPr id="173" name="Rectangle 8"/>
              <p:cNvSpPr>
                <a:spLocks noChangeArrowheads="1"/>
              </p:cNvSpPr>
              <p:nvPr/>
            </p:nvSpPr>
            <p:spPr bwMode="auto">
              <a:xfrm>
                <a:off x="5270500" y="3048000"/>
                <a:ext cx="1252538" cy="28098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200" dirty="0">
                    <a:latin typeface="Arial" pitchFamily="34" charset="0"/>
                    <a:ea typeface="ＭＳ Ｐゴシック" pitchFamily="34" charset="-128"/>
                  </a:rPr>
                  <a:t>Inv Mix Column</a:t>
                </a:r>
              </a:p>
            </p:txBody>
          </p:sp>
          <p:sp>
            <p:nvSpPr>
              <p:cNvPr id="174" name="Rectangle 9"/>
              <p:cNvSpPr>
                <a:spLocks noChangeArrowheads="1"/>
              </p:cNvSpPr>
              <p:nvPr/>
            </p:nvSpPr>
            <p:spPr bwMode="auto">
              <a:xfrm>
                <a:off x="5270500" y="3455988"/>
                <a:ext cx="1320800" cy="357187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400" dirty="0">
                    <a:latin typeface="Arial" pitchFamily="34" charset="0"/>
                    <a:ea typeface="ＭＳ Ｐゴシック" pitchFamily="34" charset="-128"/>
                  </a:rPr>
                  <a:t>Buffer</a:t>
                </a:r>
              </a:p>
            </p:txBody>
          </p:sp>
          <p:sp>
            <p:nvSpPr>
              <p:cNvPr id="175" name="Rectangle 11"/>
              <p:cNvSpPr>
                <a:spLocks noChangeArrowheads="1"/>
              </p:cNvSpPr>
              <p:nvPr/>
            </p:nvSpPr>
            <p:spPr bwMode="auto">
              <a:xfrm>
                <a:off x="5270500" y="4289425"/>
                <a:ext cx="1252538" cy="26670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200" dirty="0">
                    <a:latin typeface="Arial" pitchFamily="34" charset="0"/>
                    <a:ea typeface="ＭＳ Ｐゴシック" pitchFamily="34" charset="-128"/>
                  </a:rPr>
                  <a:t>Add Round Key</a:t>
                </a:r>
              </a:p>
            </p:txBody>
          </p:sp>
          <p:sp>
            <p:nvSpPr>
              <p:cNvPr id="176" name="Rectangle 12"/>
              <p:cNvSpPr>
                <a:spLocks noChangeArrowheads="1"/>
              </p:cNvSpPr>
              <p:nvPr/>
            </p:nvSpPr>
            <p:spPr bwMode="auto">
              <a:xfrm>
                <a:off x="5270500" y="4678363"/>
                <a:ext cx="1252538" cy="26670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400" dirty="0">
                    <a:latin typeface="Arial" pitchFamily="34" charset="0"/>
                    <a:ea typeface="ＭＳ Ｐゴシック" pitchFamily="34" charset="-128"/>
                  </a:rPr>
                  <a:t>Buffer</a:t>
                </a:r>
              </a:p>
            </p:txBody>
          </p:sp>
          <p:sp>
            <p:nvSpPr>
              <p:cNvPr id="177" name="Rectangle 13"/>
              <p:cNvSpPr>
                <a:spLocks noChangeArrowheads="1"/>
              </p:cNvSpPr>
              <p:nvPr/>
            </p:nvSpPr>
            <p:spPr bwMode="auto">
              <a:xfrm>
                <a:off x="5270500" y="5035550"/>
                <a:ext cx="1252538" cy="26670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400" dirty="0">
                    <a:latin typeface="Arial" pitchFamily="34" charset="0"/>
                    <a:ea typeface="ＭＳ Ｐゴシック" pitchFamily="34" charset="-128"/>
                  </a:rPr>
                  <a:t>Inv Byte Sub</a:t>
                </a:r>
              </a:p>
            </p:txBody>
          </p:sp>
          <p:sp>
            <p:nvSpPr>
              <p:cNvPr id="178" name="Rectangle 14"/>
              <p:cNvSpPr>
                <a:spLocks noChangeArrowheads="1"/>
              </p:cNvSpPr>
              <p:nvPr/>
            </p:nvSpPr>
            <p:spPr bwMode="auto">
              <a:xfrm>
                <a:off x="5270500" y="5392738"/>
                <a:ext cx="1252538" cy="26670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400" dirty="0">
                    <a:latin typeface="Arial" pitchFamily="34" charset="0"/>
                    <a:ea typeface="ＭＳ Ｐゴシック" pitchFamily="34" charset="-128"/>
                  </a:rPr>
                  <a:t>Inv Shift Row</a:t>
                </a:r>
              </a:p>
            </p:txBody>
          </p:sp>
          <p:sp>
            <p:nvSpPr>
              <p:cNvPr id="179" name="Rectangle 15"/>
              <p:cNvSpPr>
                <a:spLocks noChangeArrowheads="1"/>
              </p:cNvSpPr>
              <p:nvPr/>
            </p:nvSpPr>
            <p:spPr bwMode="auto">
              <a:xfrm>
                <a:off x="5270500" y="5737225"/>
                <a:ext cx="1252538" cy="339725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200" dirty="0">
                    <a:latin typeface="Arial" pitchFamily="34" charset="0"/>
                    <a:ea typeface="ＭＳ Ｐゴシック" pitchFamily="34" charset="-128"/>
                  </a:rPr>
                  <a:t>Add Round Key</a:t>
                </a:r>
              </a:p>
            </p:txBody>
          </p:sp>
          <p:sp>
            <p:nvSpPr>
              <p:cNvPr id="180" name="Rectangle 16"/>
              <p:cNvSpPr>
                <a:spLocks noChangeArrowheads="1"/>
              </p:cNvSpPr>
              <p:nvPr/>
            </p:nvSpPr>
            <p:spPr bwMode="auto">
              <a:xfrm>
                <a:off x="5270500" y="6169025"/>
                <a:ext cx="1252538" cy="265113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lang="en-US" sz="1400" dirty="0">
                    <a:latin typeface="Arial" pitchFamily="34" charset="0"/>
                    <a:ea typeface="ＭＳ Ｐゴシック" pitchFamily="34" charset="-128"/>
                  </a:rPr>
                  <a:t>Buffer</a:t>
                </a:r>
              </a:p>
            </p:txBody>
          </p:sp>
          <p:sp>
            <p:nvSpPr>
              <p:cNvPr id="103491" name="Oval 17"/>
              <p:cNvSpPr>
                <a:spLocks noChangeArrowheads="1"/>
              </p:cNvSpPr>
              <p:nvPr/>
            </p:nvSpPr>
            <p:spPr bwMode="auto">
              <a:xfrm>
                <a:off x="5826539" y="3873062"/>
                <a:ext cx="69574" cy="59559"/>
              </a:xfrm>
              <a:prstGeom prst="ellipse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492" name="Oval 18"/>
              <p:cNvSpPr>
                <a:spLocks noChangeArrowheads="1"/>
              </p:cNvSpPr>
              <p:nvPr/>
            </p:nvSpPr>
            <p:spPr bwMode="auto">
              <a:xfrm>
                <a:off x="5826539" y="3992179"/>
                <a:ext cx="69574" cy="59559"/>
              </a:xfrm>
              <a:prstGeom prst="ellipse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493" name="Oval 19"/>
              <p:cNvSpPr>
                <a:spLocks noChangeArrowheads="1"/>
              </p:cNvSpPr>
              <p:nvPr/>
            </p:nvSpPr>
            <p:spPr bwMode="auto">
              <a:xfrm>
                <a:off x="5826539" y="4111297"/>
                <a:ext cx="69574" cy="59559"/>
              </a:xfrm>
              <a:prstGeom prst="ellipse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494" name="AutoShape 30"/>
              <p:cNvSpPr>
                <a:spLocks noChangeArrowheads="1"/>
              </p:cNvSpPr>
              <p:nvPr/>
            </p:nvSpPr>
            <p:spPr bwMode="auto">
              <a:xfrm>
                <a:off x="5687391" y="4111297"/>
                <a:ext cx="347870" cy="178676"/>
              </a:xfrm>
              <a:prstGeom prst="downArrow">
                <a:avLst>
                  <a:gd name="adj1" fmla="val 50000"/>
                  <a:gd name="adj2" fmla="val 25000"/>
                </a:avLst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495" name="AutoShape 31"/>
              <p:cNvSpPr>
                <a:spLocks noChangeArrowheads="1"/>
              </p:cNvSpPr>
              <p:nvPr/>
            </p:nvSpPr>
            <p:spPr bwMode="auto">
              <a:xfrm>
                <a:off x="5687391" y="4559957"/>
                <a:ext cx="347870" cy="119993"/>
              </a:xfrm>
              <a:prstGeom prst="downArrow">
                <a:avLst>
                  <a:gd name="adj1" fmla="val 50000"/>
                  <a:gd name="adj2" fmla="val 25000"/>
                </a:avLst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496" name="AutoShape 32"/>
              <p:cNvSpPr>
                <a:spLocks noChangeArrowheads="1"/>
              </p:cNvSpPr>
              <p:nvPr/>
            </p:nvSpPr>
            <p:spPr bwMode="auto">
              <a:xfrm>
                <a:off x="6527800" y="1371600"/>
                <a:ext cx="381000" cy="304800"/>
              </a:xfrm>
              <a:prstGeom prst="leftArrow">
                <a:avLst>
                  <a:gd name="adj1" fmla="val 50000"/>
                  <a:gd name="adj2" fmla="val 31250"/>
                </a:avLst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497" name="AutoShape 34"/>
              <p:cNvSpPr>
                <a:spLocks noChangeArrowheads="1"/>
              </p:cNvSpPr>
              <p:nvPr/>
            </p:nvSpPr>
            <p:spPr bwMode="auto">
              <a:xfrm>
                <a:off x="6553200" y="5727700"/>
                <a:ext cx="381000" cy="304800"/>
              </a:xfrm>
              <a:prstGeom prst="leftArrow">
                <a:avLst>
                  <a:gd name="adj1" fmla="val 50000"/>
                  <a:gd name="adj2" fmla="val 31250"/>
                </a:avLst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498" name="AutoShape 33"/>
              <p:cNvSpPr>
                <a:spLocks noChangeArrowheads="1"/>
              </p:cNvSpPr>
              <p:nvPr/>
            </p:nvSpPr>
            <p:spPr bwMode="auto">
              <a:xfrm>
                <a:off x="6502400" y="4267200"/>
                <a:ext cx="381000" cy="304800"/>
              </a:xfrm>
              <a:prstGeom prst="leftArrow">
                <a:avLst>
                  <a:gd name="adj1" fmla="val 50000"/>
                  <a:gd name="adj2" fmla="val 31250"/>
                </a:avLst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3500" name="Text Box 36"/>
              <p:cNvSpPr txBox="1">
                <a:spLocks noChangeArrowheads="1"/>
              </p:cNvSpPr>
              <p:nvPr/>
            </p:nvSpPr>
            <p:spPr bwMode="auto">
              <a:xfrm>
                <a:off x="6883400" y="3502223"/>
                <a:ext cx="99695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n-US" sz="1400"/>
                  <a:t>Keymem</a:t>
                </a:r>
              </a:p>
            </p:txBody>
          </p:sp>
          <p:sp>
            <p:nvSpPr>
              <p:cNvPr id="103501" name="Text Box 36"/>
              <p:cNvSpPr txBox="1">
                <a:spLocks noChangeArrowheads="1"/>
              </p:cNvSpPr>
              <p:nvPr/>
            </p:nvSpPr>
            <p:spPr bwMode="auto">
              <a:xfrm>
                <a:off x="6934200" y="5715000"/>
                <a:ext cx="99695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en-US" sz="1400"/>
                  <a:t>Keymem</a:t>
                </a:r>
              </a:p>
            </p:txBody>
          </p:sp>
        </p:grpSp>
        <p:sp>
          <p:nvSpPr>
            <p:cNvPr id="192" name="Rectangle 191"/>
            <p:cNvSpPr/>
            <p:nvPr/>
          </p:nvSpPr>
          <p:spPr>
            <a:xfrm>
              <a:off x="8159750" y="4038600"/>
              <a:ext cx="762000" cy="7620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Inv Mix</a:t>
              </a:r>
            </a:p>
            <a:p>
              <a:pPr algn="ctr">
                <a:defRPr/>
              </a:pPr>
              <a:r>
                <a:rPr lang="en-US" sz="1400" dirty="0">
                  <a:solidFill>
                    <a:schemeClr val="tx1"/>
                  </a:solidFill>
                </a:rPr>
                <a:t>Column</a:t>
              </a:r>
            </a:p>
          </p:txBody>
        </p:sp>
        <p:sp>
          <p:nvSpPr>
            <p:cNvPr id="193" name="Down Arrow 192"/>
            <p:cNvSpPr/>
            <p:nvPr/>
          </p:nvSpPr>
          <p:spPr>
            <a:xfrm>
              <a:off x="8458200" y="3810000"/>
              <a:ext cx="228600" cy="228600"/>
            </a:xfrm>
            <a:prstGeom prst="downArrow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95" name="Title 1"/>
          <p:cNvSpPr>
            <a:spLocks noGrp="1"/>
          </p:cNvSpPr>
          <p:nvPr>
            <p:ph type="title"/>
          </p:nvPr>
        </p:nvSpPr>
        <p:spPr>
          <a:xfrm>
            <a:off x="207263" y="1407064"/>
            <a:ext cx="1850801" cy="1325563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2"/>
                </a:solidFill>
              </a:rPr>
              <a:t>The Decryption Flow</a:t>
            </a:r>
          </a:p>
        </p:txBody>
      </p:sp>
    </p:spTree>
    <p:extLst>
      <p:ext uri="{BB962C8B-B14F-4D97-AF65-F5344CB8AC3E}">
        <p14:creationId xmlns:p14="http://schemas.microsoft.com/office/powerpoint/2010/main" val="9161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</a:rPr>
              <a:t>Some Points</a:t>
            </a:r>
          </a:p>
        </p:txBody>
      </p:sp>
      <p:sp>
        <p:nvSpPr>
          <p:cNvPr id="598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</a:rPr>
              <a:t>The order of </a:t>
            </a:r>
            <a:r>
              <a:rPr lang="en-US" altLang="en-US" dirty="0" err="1">
                <a:latin typeface="Arial" charset="0"/>
              </a:rPr>
              <a:t>InvShift</a:t>
            </a:r>
            <a:r>
              <a:rPr lang="en-US" altLang="en-US" dirty="0">
                <a:latin typeface="Arial" charset="0"/>
              </a:rPr>
              <a:t> Rows </a:t>
            </a:r>
            <a:r>
              <a:rPr lang="en-US" altLang="en-US" dirty="0" smtClean="0">
                <a:latin typeface="Arial" charset="0"/>
              </a:rPr>
              <a:t>and </a:t>
            </a:r>
            <a:r>
              <a:rPr lang="en-US" altLang="en-US" dirty="0" err="1" smtClean="0">
                <a:latin typeface="Arial" charset="0"/>
              </a:rPr>
              <a:t>InvSubBytes</a:t>
            </a:r>
            <a:r>
              <a:rPr lang="en-US" altLang="en-US" dirty="0" smtClean="0">
                <a:latin typeface="Arial" charset="0"/>
              </a:rPr>
              <a:t> </a:t>
            </a:r>
            <a:r>
              <a:rPr lang="en-US" altLang="en-US" dirty="0">
                <a:latin typeface="Arial" charset="0"/>
              </a:rPr>
              <a:t>is indifferent.</a:t>
            </a:r>
          </a:p>
          <a:p>
            <a:endParaRPr lang="en-US" altLang="en-US" dirty="0">
              <a:latin typeface="Arial" charset="0"/>
            </a:endParaRPr>
          </a:p>
          <a:p>
            <a:r>
              <a:rPr lang="en-US" altLang="en-US" dirty="0">
                <a:latin typeface="Arial" charset="0"/>
              </a:rPr>
              <a:t>The order of </a:t>
            </a:r>
            <a:r>
              <a:rPr lang="en-US" altLang="en-US" dirty="0" err="1">
                <a:latin typeface="Arial" charset="0"/>
              </a:rPr>
              <a:t>AddRoundKey</a:t>
            </a:r>
            <a:r>
              <a:rPr lang="en-US" altLang="en-US" dirty="0">
                <a:latin typeface="Arial" charset="0"/>
              </a:rPr>
              <a:t> and </a:t>
            </a:r>
            <a:r>
              <a:rPr lang="en-US" altLang="en-US" dirty="0" err="1">
                <a:latin typeface="Arial" charset="0"/>
              </a:rPr>
              <a:t>InvMixColumns</a:t>
            </a:r>
            <a:r>
              <a:rPr lang="en-US" altLang="en-US" dirty="0">
                <a:latin typeface="Arial" charset="0"/>
              </a:rPr>
              <a:t> can be  inverted if the round key is adapted accordingly</a:t>
            </a:r>
            <a:r>
              <a:rPr lang="en-US" alt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42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349D642397B540B44A42CA92ADF688" ma:contentTypeVersion="6" ma:contentTypeDescription="Create a new document." ma:contentTypeScope="" ma:versionID="a3e44f0bfca2731ff4e6623d86105e37">
  <xsd:schema xmlns:xsd="http://www.w3.org/2001/XMLSchema" xmlns:xs="http://www.w3.org/2001/XMLSchema" xmlns:p="http://schemas.microsoft.com/office/2006/metadata/properties" xmlns:ns2="064bcfb2-8d1e-48c8-8a23-3cc418c6f095" xmlns:ns3="cb283630-ccc5-4912-bb7e-38ac8970bf4e" targetNamespace="http://schemas.microsoft.com/office/2006/metadata/properties" ma:root="true" ma:fieldsID="140b812108315f2f9c00d2c0cb092986" ns2:_="" ns3:_="">
    <xsd:import namespace="064bcfb2-8d1e-48c8-8a23-3cc418c6f095"/>
    <xsd:import namespace="cb283630-ccc5-4912-bb7e-38ac8970bf4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4bcfb2-8d1e-48c8-8a23-3cc418c6f0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283630-ccc5-4912-bb7e-38ac8970bf4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1842FAD-3FD3-415B-B333-4F28C9DD2599}"/>
</file>

<file path=customXml/itemProps2.xml><?xml version="1.0" encoding="utf-8"?>
<ds:datastoreItem xmlns:ds="http://schemas.openxmlformats.org/officeDocument/2006/customXml" ds:itemID="{4E2F28ED-3A8B-44BB-A1D9-99E206AC1B9B}"/>
</file>

<file path=customXml/itemProps3.xml><?xml version="1.0" encoding="utf-8"?>
<ds:datastoreItem xmlns:ds="http://schemas.openxmlformats.org/officeDocument/2006/customXml" ds:itemID="{53696863-8F43-4665-AF34-E2145F35EEA1}"/>
</file>

<file path=docProps/app.xml><?xml version="1.0" encoding="utf-8"?>
<Properties xmlns="http://schemas.openxmlformats.org/officeDocument/2006/extended-properties" xmlns:vt="http://schemas.openxmlformats.org/officeDocument/2006/docPropsVTypes">
  <TotalTime>7263</TotalTime>
  <Words>957</Words>
  <Application>Microsoft Macintosh PowerPoint</Application>
  <PresentationFormat>Widescreen</PresentationFormat>
  <Paragraphs>218</Paragraphs>
  <Slides>25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 Narrow</vt:lpstr>
      <vt:lpstr>Calibri</vt:lpstr>
      <vt:lpstr>Calibri Light</vt:lpstr>
      <vt:lpstr>Cambria Math</vt:lpstr>
      <vt:lpstr>ＭＳ Ｐゴシック</vt:lpstr>
      <vt:lpstr>Tahoma</vt:lpstr>
      <vt:lpstr>Verdana</vt:lpstr>
      <vt:lpstr>Wingdings</vt:lpstr>
      <vt:lpstr>Arial</vt:lpstr>
      <vt:lpstr>Office Theme</vt:lpstr>
      <vt:lpstr>Equation</vt:lpstr>
      <vt:lpstr>PowerPoint Presentation</vt:lpstr>
      <vt:lpstr>PowerPoint Presentation</vt:lpstr>
      <vt:lpstr>SubBytes in Composite Fields</vt:lpstr>
      <vt:lpstr>Effect on the matrix values of the Affine Transformation</vt:lpstr>
      <vt:lpstr>Transforming GF(28) to GF(24)2 </vt:lpstr>
      <vt:lpstr>An Example T from GF(28) to GF(24)2</vt:lpstr>
      <vt:lpstr>Mix Columns in Composite Fields</vt:lpstr>
      <vt:lpstr>The Decryption Flow</vt:lpstr>
      <vt:lpstr>Some Points</vt:lpstr>
      <vt:lpstr>A Linear transformation can be pushed through an XOR</vt:lpstr>
      <vt:lpstr>Encryption steps for two round AES variant</vt:lpstr>
      <vt:lpstr>Decryption steps for two round AES variant</vt:lpstr>
      <vt:lpstr>Equivalent Decryption steps for two round AES variant</vt:lpstr>
      <vt:lpstr>Equivalent Decryption</vt:lpstr>
      <vt:lpstr>Compact Encryption-Decryption Architecture</vt:lpstr>
      <vt:lpstr>Merged Round Operations</vt:lpstr>
      <vt:lpstr>Merged Mix Columns</vt:lpstr>
      <vt:lpstr>Another InvMixColumn Design</vt:lpstr>
      <vt:lpstr>Merged S-boxes</vt:lpstr>
      <vt:lpstr>Different Schools of Designs</vt:lpstr>
      <vt:lpstr>State of the Art </vt:lpstr>
      <vt:lpstr>Intel’s AES Hardware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Sushanta Mahapatra</dc:creator>
  <cp:lastModifiedBy>Microsoft Office User</cp:lastModifiedBy>
  <cp:revision>152</cp:revision>
  <dcterms:created xsi:type="dcterms:W3CDTF">2018-09-11T10:32:04Z</dcterms:created>
  <dcterms:modified xsi:type="dcterms:W3CDTF">2018-11-19T03:56:42Z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0x01010078349D642397B540B44A42CA92ADF688</vt:lpwstr>
  </property>
</Properties>
</file>